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oboto"/>
      <p:regular r:id="rId39"/>
      <p:bold r:id="rId40"/>
      <p:italic r:id="rId41"/>
      <p:boldItalic r:id="rId42"/>
    </p:embeddedFont>
    <p:embeddedFont>
      <p:font typeface="Nunito"/>
      <p:regular r:id="rId43"/>
      <p:bold r:id="rId44"/>
      <p:italic r:id="rId45"/>
      <p:boldItalic r:id="rId46"/>
    </p:embeddedFont>
    <p:embeddedFont>
      <p:font typeface="Inter"/>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8" name="SARAH HOSNI"/>
  <p:cmAuthor clrIdx="1" id="1" initials="" lastIdx="4" name="PHAT NGUYE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770DAED-7406-4C4C-B1E1-297E3F03EA51}">
  <a:tblStyle styleId="{C770DAED-7406-4C4C-B1E1-297E3F03EA5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4.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6.xml"/><Relationship Id="rId44" Type="http://schemas.openxmlformats.org/officeDocument/2006/relationships/font" Target="fonts/Nunito-bold.fntdata"/><Relationship Id="rId21" Type="http://schemas.openxmlformats.org/officeDocument/2006/relationships/slide" Target="slides/slide15.xml"/><Relationship Id="rId43" Type="http://schemas.openxmlformats.org/officeDocument/2006/relationships/font" Target="fonts/Nunito-regular.fntdata"/><Relationship Id="rId24" Type="http://schemas.openxmlformats.org/officeDocument/2006/relationships/slide" Target="slides/slide18.xml"/><Relationship Id="rId46" Type="http://schemas.openxmlformats.org/officeDocument/2006/relationships/font" Target="fonts/Nunito-boldItalic.fntdata"/><Relationship Id="rId23" Type="http://schemas.openxmlformats.org/officeDocument/2006/relationships/slide" Target="slides/slide17.xml"/><Relationship Id="rId45" Type="http://schemas.openxmlformats.org/officeDocument/2006/relationships/font" Target="fonts/Nuni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Inter-bold.fntdata"/><Relationship Id="rId25" Type="http://schemas.openxmlformats.org/officeDocument/2006/relationships/slide" Target="slides/slide19.xml"/><Relationship Id="rId47" Type="http://schemas.openxmlformats.org/officeDocument/2006/relationships/font" Target="fonts/Inter-regular.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0-08T18:34:59.447">
    <p:pos x="1633" y="641"/>
    <p:text>This needs to be revised at the end to make sure it matches, and with the correct page numbers)</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7" dt="2023-10-17T13:03:33.093">
    <p:pos x="3044" y="725"/>
    <p:text>@phnguyen@odu.edu
VIP
This shouldn't be just the opposite of what you have on the right
The point is to summarize your "Features" and selling points.
So if you have AI to solve the problem mention it
I need Big names for the features not English description of it
**AI-driven Music Generator (this is your solution for the limited resources for teaching and the cost)
**Collaborative Teaching Platform (this is can also solve the inefficient teaching)
Real-time feedback and AI-based coaching (this can solve the teaching and auditions)
***** THE while point of the feasibility is to "SELL" and "CONVINCE"
looking at what you have written on the left.. I don't see any selling or convincing.. by now you as a team should have a "CRISP" and "CLEAR" definition of what you are proposing, strongly framing it as if you are making an "AD" to your app</p:text>
  </p:cm>
  <p:cm authorId="0" idx="18" dt="2023-10-17T12:55:40.329">
    <p:pos x="196" y="280"/>
    <p:text>Problem Characteristics Vs. Solution Characteristics</p:text>
  </p:cm>
  <p:cm authorId="1" idx="1" dt="2023-10-16T04:34:30.471">
    <p:pos x="196" y="380"/>
    <p:text>Need to better line up the problem and solution characteristics
slide may not be needed</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9" dt="2023-10-17T13:05:41.566">
    <p:pos x="196" y="40"/>
    <p:text>Everyone needs to help.. This is VIP Wjo is working on this? if Jeremy is, he might not have enough time please help him</p:text>
  </p:cm>
  <p:cm authorId="0" idx="20" dt="2023-10-11T19:05:05.465">
    <p:pos x="196" y="140"/>
    <p:text>TODO</p:text>
  </p:cm>
  <p:cm authorId="0" idx="21" dt="2023-10-11T19:05:05.465">
    <p:pos x="196" y="140"/>
    <p:text>Talk Features
AI Smart Feedback
Sight Reading Generator
Collaboration Platform 
etc</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2" dt="2023-10-06T04:54:34.546">
    <p:pos x="196" y="280"/>
    <p:text>Not bad but feels very general. just the music sign is relevant.. Doesn't look like we put thought into it
Need to be customized to your app
after we finalize the solution characteristics, we need to design a high-level architecture. What are the modules responsible for these features that we are having
It will be also a flow but showing the different modules of the system. Who is responsible for the MFCD?  please watch the class and take a look at the examples for inspiration. You need to also have a deep understanding of the system and visualize its modules</p:text>
  </p:cm>
  <p:cm authorId="0" idx="23" dt="2023-10-17T13:06:08.985">
    <p:pos x="196" y="380"/>
    <p:text>Let me know when this will be finalized</p:text>
  </p:cm>
  <p:cm authorId="1" idx="2" dt="2023-10-16T03:10:16.877">
    <p:pos x="472" y="517"/>
    <p:text>Keep the user portion the same but, for the PercussAtSight icon
have it point to the features that it provides, give brief explanation on how the features are achieved, lastly show the infrastructure side, i.e., front-end server (web server), back-end server, database server, and the provider (can self, the schools?, cloud environment?)
Text is not bad, but too much makes it unclear and messy, takes attention away from what the application actually does/is</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4" dt="2023-10-11T19:11:41.762">
    <p:pos x="196" y="725"/>
    <p:text>elaborate / comment</p:text>
  </p:cm>
  <p:cm authorId="1" idx="3" dt="2023-10-16T03:11:08.603">
    <p:pos x="196" y="825"/>
    <p:text>Potentially comment on how currently it only caters toward percussionist, but maybe in the future mention other instruments</p:text>
  </p:cm>
  <p:cm authorId="1" idx="4" dt="2023-10-16T03:12:14.301">
    <p:pos x="196" y="925"/>
    <p:text>Elaborate more on what is meant by "will not do the learning for the user"
- percussatsight is only a tool to help the user, provides an environment where the user and learn and see what is going on, but it will not do the sight reading for the user.</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5" dt="2023-10-11T19:09:59.337">
    <p:pos x="1293" y="99"/>
    <p:text>Revise with the Solution Characteristics</p:text>
  </p:cm>
  <p:cm authorId="0" idx="26" dt="2023-10-06T04:57:01.973">
    <p:pos x="1293" y="199"/>
    <p:text>Looks like North London Drums is a strong competitor. These discripancies are not enough.. I suggested to more features so please take a look at the discussion in Problem --- Solution slides.
Also those who are writing the Problem --- solution characteristics slides need to revise all the features here and make sure they are related to the solution characteristics and mentioned</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7" dt="2023-10-11T19:13:20.287">
    <p:pos x="196" y="280"/>
    <p:text>Build the Matrix for each Category</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8" dt="2023-10-11T19:16:15.464">
    <p:pos x="196" y="442"/>
    <p:text>very general and not strong enough</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10-05T07:25:17.090">
    <p:pos x="196" y="280"/>
    <p:text>I like bringing teachers and students . Also bring the graphs, stats, reasons etc. before. And in the "Who is suffering" or the "Target Group" section you can list all your users and customers</p:text>
  </p:cm>
  <p:cm authorId="0" idx="3" dt="2023-10-16T20:01:21.381">
    <p:pos x="196" y="725"/>
    <p:text>no app here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3-10-11T16:12:01.562">
    <p:pos x="196" y="725"/>
    <p:text>https://www.abrsm.org/en-us/for-learners/apps-and-practice-tools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3-10-11T15:53:20.161">
    <p:pos x="196" y="545"/>
    <p:text>This needs a discussion</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3-10-11T16:49:39.269">
    <p:pos x="196" y="88"/>
    <p:text>think of a good transition statement here. This is very important</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3-10-17T12:42:52.133">
    <p:pos x="280" y="618"/>
    <p:text>are we gonna add something related to exams?</p:text>
  </p:cm>
  <p:cm authorId="0" idx="8" dt="2023-10-17T12:42:52.133">
    <p:pos x="280" y="618"/>
    <p:text>you can bring the certification point while you are explaining for the teaching part</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3-10-17T12:50:51.551">
    <p:pos x="196" y="280"/>
    <p:text>The only thing I need you to think about right now is
What id the Roke of AI in your system?
If you rely on it for the generation of your sheets, this needs to be highlighted 
Looking at the next slide
I see"AI-driven" adjustments
What do you mean?
How will you generate the sheets to begin with? and who will you use AI to adjust it?
Think about it and then based on that you can add AI here and also slightly change in the next slide how you are referring to AI (based on the Role of AI in your system)</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3-10-11T18:50:28.340">
    <p:pos x="196" y="572"/>
    <p:text>font consistent with Next slide</p:text>
  </p:cm>
  <p:cm authorId="0" idx="11" dt="2023-10-17T12:51:55.284">
    <p:pos x="196" y="672"/>
    <p:text>please take a look here:
https://topai.tools/s/AI-sheet-music-creator</p:text>
  </p:cm>
  <p:cm authorId="0" idx="12" dt="2023-10-17T13:04:51.461">
    <p:pos x="196" y="280"/>
    <p:text>I accepted this slide because we agreed we will make a summary slide with the features , please take a look at my comment there</p:text>
  </p:cm>
  <p:cm authorId="0" idx="13" dt="2023-10-11T18:49:52.333">
    <p:pos x="196" y="772"/>
    <p:text>unlimited/Renewable/..</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3-10-17T12:54:45.708">
    <p:pos x="196" y="725"/>
    <p:text>So as I can see here AI can have 2 Roles -- This needs to be clearly discussed among you first then you can clarify on the slide
Because Reviewers might ask, and as a Team you need to have a clear understanding exactly what are you suggesting AI be used for
possibilities for AI
*The generation of Music sheet
*the adaptive feedback, for example identifying the challenging parts or making the next sheets harder (these are the adjustments you are talking about)</p:text>
  </p:cm>
  <p:cm authorId="0" idx="15" dt="2023-10-11T18:54:40.751">
    <p:pos x="196" y="280"/>
    <p:text>A slide to contrast both?</p:text>
  </p:cm>
  <p:cm authorId="0" idx="16" dt="2023-10-11T18:52:55.598">
    <p:pos x="196" y="825"/>
    <p:text>highlighted as a core component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283fb580d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283fb580d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we’re Team Copper, and this is our CS410 project: Percuss At Sight, a sight reading tool for percussion instrument players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83fa4fcfb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83fa4fcfb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8c519dc4a9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8c519dc4a9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864ef6d12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864ef6d12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85011ecb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85011ecb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83fa4fcfb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83fa4fcfb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83fa4fcf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83fa4fcf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83fa4fcfb2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83fa4fcfb2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8a6f69c64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8a6f69c64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83fa4fcfb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83fa4fcfb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4c7bfeca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4c7bfeca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Elaborate more while presenting</a:t>
            </a:r>
            <a:endParaRPr/>
          </a:p>
          <a:p>
            <a:pPr indent="0" lvl="0" marL="0" rtl="0" algn="l">
              <a:spcBef>
                <a:spcPts val="0"/>
              </a:spcBef>
              <a:spcAft>
                <a:spcPts val="0"/>
              </a:spcAft>
              <a:buNone/>
            </a:pPr>
            <a:r>
              <a:rPr lang="en"/>
              <a:t>Percuss at sight is a tool that will help percussionists with their sight reading skills</a:t>
            </a:r>
            <a:endParaRPr/>
          </a:p>
          <a:p>
            <a:pPr indent="0" lvl="0" marL="0" rtl="0" algn="l">
              <a:spcBef>
                <a:spcPts val="0"/>
              </a:spcBef>
              <a:spcAft>
                <a:spcPts val="0"/>
              </a:spcAft>
              <a:buNone/>
            </a:pPr>
            <a:r>
              <a:rPr lang="en"/>
              <a:t>Percuss at sight does by providing the following features</a:t>
            </a:r>
            <a:endParaRPr/>
          </a:p>
          <a:p>
            <a:pPr indent="-298450" lvl="0" marL="457200" rtl="0" algn="l">
              <a:spcBef>
                <a:spcPts val="0"/>
              </a:spcBef>
              <a:spcAft>
                <a:spcPts val="0"/>
              </a:spcAft>
              <a:buSzPts val="1100"/>
              <a:buChar char="-"/>
            </a:pPr>
            <a:r>
              <a:rPr lang="en"/>
              <a:t>Provides a teaching tool - better than books, app is more dynamic</a:t>
            </a:r>
            <a:endParaRPr/>
          </a:p>
          <a:p>
            <a:pPr indent="-298450" lvl="1" marL="914400" rtl="0" algn="l">
              <a:spcBef>
                <a:spcPts val="0"/>
              </a:spcBef>
              <a:spcAft>
                <a:spcPts val="0"/>
              </a:spcAft>
              <a:buSzPts val="1100"/>
              <a:buChar char="-"/>
            </a:pPr>
            <a:r>
              <a:rPr lang="en"/>
              <a:t>Sheet generation - provides an infinite number, and variety of sheet music</a:t>
            </a:r>
            <a:endParaRPr/>
          </a:p>
          <a:p>
            <a:pPr indent="-298450" lvl="1" marL="914400" rtl="0" algn="l">
              <a:spcBef>
                <a:spcPts val="0"/>
              </a:spcBef>
              <a:spcAft>
                <a:spcPts val="0"/>
              </a:spcAft>
              <a:buSzPts val="1100"/>
              <a:buChar char="-"/>
            </a:pPr>
            <a:r>
              <a:rPr lang="en"/>
              <a:t>Collaborative or Adaptive learning - (might include in other section)</a:t>
            </a:r>
            <a:endParaRPr/>
          </a:p>
          <a:p>
            <a:pPr indent="-298450" lvl="2" marL="1371600" rtl="0" algn="l">
              <a:spcBef>
                <a:spcPts val="0"/>
              </a:spcBef>
              <a:spcAft>
                <a:spcPts val="0"/>
              </a:spcAft>
              <a:buSzPts val="1100"/>
              <a:buChar char="-"/>
            </a:pPr>
            <a:r>
              <a:rPr lang="en"/>
              <a:t>Instructors may give input on student progress and influence sheets</a:t>
            </a:r>
            <a:endParaRPr/>
          </a:p>
          <a:p>
            <a:pPr indent="-298450" lvl="2" marL="1371600" rtl="0" algn="l">
              <a:spcBef>
                <a:spcPts val="0"/>
              </a:spcBef>
              <a:spcAft>
                <a:spcPts val="0"/>
              </a:spcAft>
              <a:buSzPts val="1100"/>
              <a:buChar char="-"/>
            </a:pPr>
            <a:r>
              <a:rPr lang="en"/>
              <a:t>Students can practice with other students?</a:t>
            </a:r>
            <a:endParaRPr/>
          </a:p>
          <a:p>
            <a:pPr indent="-298450" lvl="2" marL="1371600" rtl="0" algn="l">
              <a:spcBef>
                <a:spcPts val="0"/>
              </a:spcBef>
              <a:spcAft>
                <a:spcPts val="0"/>
              </a:spcAft>
              <a:buSzPts val="1100"/>
              <a:buChar char="-"/>
            </a:pPr>
            <a:r>
              <a:rPr lang="en"/>
              <a:t>Topics can be isolated for increased learning opportunities</a:t>
            </a:r>
            <a:endParaRPr/>
          </a:p>
          <a:p>
            <a:pPr indent="-298450" lvl="1" marL="914400" rtl="0" algn="l">
              <a:spcBef>
                <a:spcPts val="0"/>
              </a:spcBef>
              <a:spcAft>
                <a:spcPts val="0"/>
              </a:spcAft>
              <a:buSzPts val="1100"/>
              <a:buChar char="-"/>
            </a:pPr>
            <a:r>
              <a:rPr lang="en"/>
              <a:t>Go over different scenarios, student-teacher, individual, etc</a:t>
            </a:r>
            <a:endParaRPr/>
          </a:p>
          <a:p>
            <a:pPr indent="-298450" lvl="0" marL="457200" rtl="0" algn="l">
              <a:spcBef>
                <a:spcPts val="0"/>
              </a:spcBef>
              <a:spcAft>
                <a:spcPts val="0"/>
              </a:spcAft>
              <a:buSzPts val="1100"/>
              <a:buChar char="-"/>
            </a:pPr>
            <a:r>
              <a:rPr lang="en"/>
              <a:t>Cost efficient</a:t>
            </a:r>
            <a:endParaRPr/>
          </a:p>
          <a:p>
            <a:pPr indent="-298450" lvl="1" marL="914400" rtl="0" algn="l">
              <a:spcBef>
                <a:spcPts val="0"/>
              </a:spcBef>
              <a:spcAft>
                <a:spcPts val="0"/>
              </a:spcAft>
              <a:buSzPts val="1100"/>
              <a:buChar char="-"/>
            </a:pPr>
            <a:r>
              <a:rPr lang="en"/>
              <a:t>Subscription based - Use two </a:t>
            </a:r>
            <a:r>
              <a:rPr lang="en"/>
              <a:t>separate</a:t>
            </a:r>
            <a:r>
              <a:rPr lang="en"/>
              <a:t> subscriptions, one for schools, one for individuals</a:t>
            </a:r>
            <a:endParaRPr/>
          </a:p>
          <a:p>
            <a:pPr indent="-298450" lvl="1" marL="914400" rtl="0" algn="l">
              <a:spcBef>
                <a:spcPts val="0"/>
              </a:spcBef>
              <a:spcAft>
                <a:spcPts val="0"/>
              </a:spcAft>
              <a:buSzPts val="1100"/>
              <a:buChar char="-"/>
            </a:pPr>
            <a:r>
              <a:rPr lang="en"/>
              <a:t>More cost effective than books, multiple books needs to be purchased in order to achieve a wider variety of practice</a:t>
            </a:r>
            <a:endParaRPr/>
          </a:p>
          <a:p>
            <a:pPr indent="-298450" lvl="1" marL="914400" rtl="0" algn="l">
              <a:spcBef>
                <a:spcPts val="0"/>
              </a:spcBef>
              <a:spcAft>
                <a:spcPts val="0"/>
              </a:spcAft>
              <a:buSzPts val="1100"/>
              <a:buChar char="-"/>
            </a:pPr>
            <a:r>
              <a:rPr lang="en"/>
              <a:t>Go over different scenarios, education, school, individual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83a73e0b52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83a73e0b52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4c7bfecae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4c7bfecae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Potentially elaborate during the presentation</a:t>
            </a:r>
            <a:endParaRPr/>
          </a:p>
          <a:p>
            <a:pPr indent="-298450" lvl="0" marL="457200" rtl="0" algn="l">
              <a:spcBef>
                <a:spcPts val="0"/>
              </a:spcBef>
              <a:spcAft>
                <a:spcPts val="0"/>
              </a:spcAft>
              <a:buSzPts val="1100"/>
              <a:buChar char="-"/>
            </a:pPr>
            <a:r>
              <a:rPr lang="en"/>
              <a:t>User Customization</a:t>
            </a:r>
            <a:endParaRPr/>
          </a:p>
          <a:p>
            <a:pPr indent="-298450" lvl="1" marL="914400" rtl="0" algn="l">
              <a:spcBef>
                <a:spcPts val="0"/>
              </a:spcBef>
              <a:spcAft>
                <a:spcPts val="0"/>
              </a:spcAft>
              <a:buSzPts val="1100"/>
              <a:buChar char="-"/>
            </a:pPr>
            <a:r>
              <a:rPr lang="en"/>
              <a:t>Provides user with a learning environment - catered to that user, potentially done through AI</a:t>
            </a:r>
            <a:endParaRPr/>
          </a:p>
          <a:p>
            <a:pPr indent="-298450" lvl="2" marL="1371600" rtl="0" algn="l">
              <a:spcBef>
                <a:spcPts val="0"/>
              </a:spcBef>
              <a:spcAft>
                <a:spcPts val="0"/>
              </a:spcAft>
              <a:buSzPts val="1100"/>
              <a:buChar char="-"/>
            </a:pPr>
            <a:r>
              <a:rPr lang="en"/>
              <a:t>Go over different user cases/scenarios and show how the environment can be customized toward the user</a:t>
            </a:r>
            <a:endParaRPr/>
          </a:p>
          <a:p>
            <a:pPr indent="-298450" lvl="3" marL="1828800" rtl="0" algn="l">
              <a:spcBef>
                <a:spcPts val="0"/>
              </a:spcBef>
              <a:spcAft>
                <a:spcPts val="0"/>
              </a:spcAft>
              <a:buSzPts val="1100"/>
              <a:buChar char="-"/>
            </a:pPr>
            <a:r>
              <a:rPr lang="en"/>
              <a:t>Audition - generate more complex scores?</a:t>
            </a:r>
            <a:endParaRPr/>
          </a:p>
          <a:p>
            <a:pPr indent="-298450" lvl="3" marL="1828800" rtl="0" algn="l">
              <a:spcBef>
                <a:spcPts val="0"/>
              </a:spcBef>
              <a:spcAft>
                <a:spcPts val="0"/>
              </a:spcAft>
              <a:buSzPts val="1100"/>
              <a:buChar char="-"/>
            </a:pPr>
            <a:r>
              <a:rPr lang="en"/>
              <a:t>Practice - playback feature for compare performance?</a:t>
            </a:r>
            <a:endParaRPr/>
          </a:p>
          <a:p>
            <a:pPr indent="-298450" lvl="1" marL="914400" rtl="0" algn="l">
              <a:spcBef>
                <a:spcPts val="0"/>
              </a:spcBef>
              <a:spcAft>
                <a:spcPts val="0"/>
              </a:spcAft>
              <a:buSzPts val="1100"/>
              <a:buChar char="-"/>
            </a:pPr>
            <a:r>
              <a:rPr lang="en"/>
              <a:t>Changes in difficulty, user can adjust difficulty of sheets, scores, and charts</a:t>
            </a:r>
            <a:endParaRPr/>
          </a:p>
          <a:p>
            <a:pPr indent="-298450" lvl="2" marL="1371600" rtl="0" algn="l">
              <a:spcBef>
                <a:spcPts val="0"/>
              </a:spcBef>
              <a:spcAft>
                <a:spcPts val="0"/>
              </a:spcAft>
              <a:buSzPts val="1100"/>
              <a:buChar char="-"/>
            </a:pPr>
            <a:r>
              <a:rPr lang="en"/>
              <a:t>Real-time feedback, show user how well they did, potentially powered by AI</a:t>
            </a:r>
            <a:endParaRPr/>
          </a:p>
          <a:p>
            <a:pPr indent="-298450" lvl="2" marL="1371600" rtl="0" algn="l">
              <a:spcBef>
                <a:spcPts val="0"/>
              </a:spcBef>
              <a:spcAft>
                <a:spcPts val="0"/>
              </a:spcAft>
              <a:buSzPts val="1100"/>
              <a:buChar char="-"/>
            </a:pPr>
            <a:r>
              <a:rPr lang="en"/>
              <a:t>Changes pitch, tone, adjust to certain types of instruments sound.</a:t>
            </a:r>
            <a:endParaRPr/>
          </a:p>
          <a:p>
            <a:pPr indent="-298450" lvl="1" marL="914400" rtl="0" algn="l">
              <a:spcBef>
                <a:spcPts val="0"/>
              </a:spcBef>
              <a:spcAft>
                <a:spcPts val="0"/>
              </a:spcAft>
              <a:buSzPts val="1100"/>
              <a:buChar char="-"/>
            </a:pPr>
            <a:r>
              <a:rPr lang="en"/>
              <a:t>AI </a:t>
            </a:r>
            <a:r>
              <a:rPr lang="en"/>
              <a:t>adaptability</a:t>
            </a:r>
            <a:endParaRPr/>
          </a:p>
          <a:p>
            <a:pPr indent="-298450" lvl="2" marL="1371600" rtl="0" algn="l">
              <a:spcBef>
                <a:spcPts val="0"/>
              </a:spcBef>
              <a:spcAft>
                <a:spcPts val="0"/>
              </a:spcAft>
              <a:buSzPts val="1100"/>
              <a:buChar char="-"/>
            </a:pPr>
            <a:r>
              <a:rPr lang="en"/>
              <a:t>Stated above, AI may be able to help the user in providing an environment best suited for them, and provides real-time feedback?</a:t>
            </a:r>
            <a:endParaRPr/>
          </a:p>
          <a:p>
            <a:pPr indent="-298450" lvl="2" marL="1371600" rtl="0" algn="l">
              <a:spcBef>
                <a:spcPts val="0"/>
              </a:spcBef>
              <a:spcAft>
                <a:spcPts val="0"/>
              </a:spcAft>
              <a:buSzPts val="1100"/>
              <a:buChar char="-"/>
            </a:pPr>
            <a:r>
              <a:rPr lang="en"/>
              <a:t>Real-time feedback - app will analyze input given by user with the generate score</a:t>
            </a:r>
            <a:endParaRPr/>
          </a:p>
          <a:p>
            <a:pPr indent="-298450" lvl="0" marL="457200" rtl="0" algn="l">
              <a:spcBef>
                <a:spcPts val="0"/>
              </a:spcBef>
              <a:spcAft>
                <a:spcPts val="0"/>
              </a:spcAft>
              <a:buSzPts val="1100"/>
              <a:buChar char="-"/>
            </a:pPr>
            <a:r>
              <a:rPr lang="en"/>
              <a:t>Instrument Catalog - inclusive instrument catalog of percussive instruments</a:t>
            </a:r>
            <a:endParaRPr/>
          </a:p>
          <a:p>
            <a:pPr indent="-298450" lvl="1" marL="914400" rtl="0" algn="l">
              <a:spcBef>
                <a:spcPts val="0"/>
              </a:spcBef>
              <a:spcAft>
                <a:spcPts val="0"/>
              </a:spcAft>
              <a:buSzPts val="1100"/>
              <a:buChar char="-"/>
            </a:pPr>
            <a:r>
              <a:rPr lang="en"/>
              <a:t>Percuss at sight will house a wide variety of percussive instruments for users to practice on. </a:t>
            </a:r>
            <a:endParaRPr/>
          </a:p>
          <a:p>
            <a:pPr indent="-298450" lvl="3" marL="1828800" rtl="0" algn="l">
              <a:spcBef>
                <a:spcPts val="0"/>
              </a:spcBef>
              <a:spcAft>
                <a:spcPts val="0"/>
              </a:spcAft>
              <a:buSzPts val="1100"/>
              <a:buChar char="-"/>
            </a:pPr>
            <a:r>
              <a:rPr lang="en"/>
              <a:t>Go into detail the types of instruments </a:t>
            </a:r>
            <a:r>
              <a:rPr lang="en"/>
              <a:t>offered, and their potentially differences (pitch?, tone?, depth?)</a:t>
            </a:r>
            <a:endParaRPr/>
          </a:p>
          <a:p>
            <a:pPr indent="-298450" lvl="1" marL="914400" rtl="0" algn="l">
              <a:spcBef>
                <a:spcPts val="0"/>
              </a:spcBef>
              <a:spcAft>
                <a:spcPts val="0"/>
              </a:spcAft>
              <a:buSzPts val="1100"/>
              <a:buChar char="-"/>
            </a:pPr>
            <a:r>
              <a:rPr lang="en"/>
              <a:t>Said instruments can be included in generation of sheets, given user input</a:t>
            </a:r>
            <a:endParaRPr/>
          </a:p>
          <a:p>
            <a:pPr indent="-298450" lvl="2" marL="1371600" rtl="0" algn="l">
              <a:spcBef>
                <a:spcPts val="0"/>
              </a:spcBef>
              <a:spcAft>
                <a:spcPts val="0"/>
              </a:spcAft>
              <a:buSzPts val="1100"/>
              <a:buChar char="-"/>
            </a:pPr>
            <a:r>
              <a:rPr lang="en"/>
              <a:t>Discuss how this ties back into sheet generation, and that the sheets can integrate multiple instruments (potentially)</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8d1ed6780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8d1ed6780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881bb61c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881bb61c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884842ce9d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884842ce9d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Remove Devices, Remove aspects of internal infrastructure</a:t>
            </a:r>
            <a:endParaRPr/>
          </a:p>
          <a:p>
            <a:pPr indent="-298450" lvl="0" marL="457200" rtl="0" algn="l">
              <a:spcBef>
                <a:spcPts val="0"/>
              </a:spcBef>
              <a:spcAft>
                <a:spcPts val="0"/>
              </a:spcAft>
              <a:buSzPts val="1100"/>
              <a:buChar char="-"/>
            </a:pPr>
            <a:r>
              <a:rPr lang="en"/>
              <a:t>Application</a:t>
            </a:r>
            <a:endParaRPr/>
          </a:p>
          <a:p>
            <a:pPr indent="-298450" lvl="1" marL="914400" rtl="0" algn="l">
              <a:spcBef>
                <a:spcPts val="0"/>
              </a:spcBef>
              <a:spcAft>
                <a:spcPts val="0"/>
              </a:spcAft>
              <a:buSzPts val="1100"/>
              <a:buChar char="-"/>
            </a:pPr>
            <a:r>
              <a:rPr lang="en"/>
              <a:t>Front end - display UI, display the sheets generated and what instruments are used by the sheets</a:t>
            </a:r>
            <a:endParaRPr/>
          </a:p>
          <a:p>
            <a:pPr indent="-298450" lvl="1" marL="914400" rtl="0" algn="l">
              <a:spcBef>
                <a:spcPts val="0"/>
              </a:spcBef>
              <a:spcAft>
                <a:spcPts val="0"/>
              </a:spcAft>
              <a:buSzPts val="1100"/>
              <a:buChar char="-"/>
            </a:pPr>
            <a:r>
              <a:rPr lang="en"/>
              <a:t>Sheet generation - api? Handled by backend server? Api sends </a:t>
            </a:r>
            <a:r>
              <a:rPr lang="en"/>
              <a:t>requests to backend server or api generates them?</a:t>
            </a:r>
            <a:endParaRPr/>
          </a:p>
          <a:p>
            <a:pPr indent="-298450" lvl="1" marL="914400" rtl="0" algn="l">
              <a:spcBef>
                <a:spcPts val="0"/>
              </a:spcBef>
              <a:spcAft>
                <a:spcPts val="0"/>
              </a:spcAft>
              <a:buSzPts val="1100"/>
              <a:buChar char="-"/>
            </a:pPr>
            <a:r>
              <a:rPr lang="en"/>
              <a:t>Instrument catalog - housed on the database server - backend server interacts with database server to help get instrument information to generate sheets</a:t>
            </a:r>
            <a:endParaRPr/>
          </a:p>
          <a:p>
            <a:pPr indent="-298450" lvl="1" marL="914400" rtl="0" algn="l">
              <a:spcBef>
                <a:spcPts val="0"/>
              </a:spcBef>
              <a:spcAft>
                <a:spcPts val="0"/>
              </a:spcAft>
              <a:buSzPts val="1100"/>
              <a:buChar char="-"/>
            </a:pPr>
            <a:r>
              <a:rPr lang="en"/>
              <a:t>User Information - Housed on the database server</a:t>
            </a:r>
            <a:endParaRPr/>
          </a:p>
          <a:p>
            <a:pPr indent="-298450" lvl="1" marL="914400" rtl="0" algn="l">
              <a:spcBef>
                <a:spcPts val="0"/>
              </a:spcBef>
              <a:spcAft>
                <a:spcPts val="0"/>
              </a:spcAft>
              <a:buSzPts val="1100"/>
              <a:buChar char="-"/>
            </a:pPr>
            <a:r>
              <a:rPr lang="en"/>
              <a:t>User guide - gives the user a general overview on how to use the app</a:t>
            </a:r>
            <a:endParaRPr/>
          </a:p>
          <a:p>
            <a:pPr indent="-298450" lvl="1" marL="914400" rtl="0" algn="l">
              <a:spcBef>
                <a:spcPts val="0"/>
              </a:spcBef>
              <a:spcAft>
                <a:spcPts val="0"/>
              </a:spcAft>
              <a:buSzPts val="1100"/>
              <a:buChar char="-"/>
            </a:pPr>
            <a:r>
              <a:rPr lang="en"/>
              <a:t>Internet - App receives updates from internet</a:t>
            </a:r>
            <a:endParaRPr/>
          </a:p>
          <a:p>
            <a:pPr indent="-298450" lvl="1" marL="914400" rtl="0" algn="l">
              <a:spcBef>
                <a:spcPts val="0"/>
              </a:spcBef>
              <a:spcAft>
                <a:spcPts val="0"/>
              </a:spcAft>
              <a:buSzPts val="1100"/>
              <a:buChar char="-"/>
            </a:pPr>
            <a:r>
              <a:rPr lang="en"/>
              <a:t>Application server - internal infra, cloud infra?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861c0e5e6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861c0e5e6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PercussAtSight will not support instruments other than percussion? (I would say this holds up since the app is catered toward percussionist)</a:t>
            </a:r>
            <a:endParaRPr/>
          </a:p>
          <a:p>
            <a:pPr indent="0" lvl="0" marL="0" rtl="0" algn="l">
              <a:spcBef>
                <a:spcPts val="0"/>
              </a:spcBef>
              <a:spcAft>
                <a:spcPts val="0"/>
              </a:spcAft>
              <a:buNone/>
            </a:pPr>
            <a:r>
              <a:rPr lang="en"/>
              <a:t>App will not do the learning for the user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83a73e0b5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83a73e0b5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882e865519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882e865519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83a73e0b5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83a73e0b5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8b473caad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8b473caad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8b473caad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8b473caad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83a73e0b5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83a73e0b5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 introduce yourself. You know yourself better than I know you, so just rehearse your intro before presenting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8b473caad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8b473caad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83a73e0b5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83a73e0b5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83a73e0b5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83a73e0b5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83fa4fcfb2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83fa4fcfb2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is sight reading? Well, simply put, it’s the ability to read sheet music. Much like how, when you read the word “cat”, you don’t read “c-a-t”, you read a pattern of syllables you say in your head, when reading sheet music, experienced musicians are supposed to see a pattern that your brain can interpret as sounds. It’s a difficult but useful skill, and it takes time to master. However,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83fa4fcfb2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83fa4fcfb2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8b75252f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8b75252f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83fa4fcfb2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83fa4fcfb2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8b75252f2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8b75252f2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8bd2e7614f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8bd2e7614f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txBox="1"/>
          <p:nvPr/>
        </p:nvSpPr>
        <p:spPr>
          <a:xfrm>
            <a:off x="-69875" y="4933800"/>
            <a:ext cx="2082600" cy="2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4.xml"/><Relationship Id="rId4" Type="http://schemas.openxmlformats.org/officeDocument/2006/relationships/image" Target="../media/image16.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5.xml"/><Relationship Id="rId4" Type="http://schemas.openxmlformats.org/officeDocument/2006/relationships/image" Target="../media/image17.png"/><Relationship Id="rId5" Type="http://schemas.openxmlformats.org/officeDocument/2006/relationships/image" Target="../media/image41.jpg"/><Relationship Id="rId6" Type="http://schemas.openxmlformats.org/officeDocument/2006/relationships/image" Target="../media/image39.jpg"/></Relationships>
</file>

<file path=ppt/slides/_rels/slide12.xml.rels><?xml version="1.0" encoding="UTF-8" standalone="yes"?><Relationships xmlns="http://schemas.openxmlformats.org/package/2006/relationships"><Relationship Id="rId11" Type="http://schemas.openxmlformats.org/officeDocument/2006/relationships/hyperlink" Target="https://i1.pickpik.com/photos/381/267/826/technology-computer-technology-preview.jpg" TargetMode="External"/><Relationship Id="rId10"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32.png"/><Relationship Id="rId5" Type="http://schemas.openxmlformats.org/officeDocument/2006/relationships/image" Target="../media/image30.png"/><Relationship Id="rId6" Type="http://schemas.openxmlformats.org/officeDocument/2006/relationships/image" Target="../media/image33.png"/><Relationship Id="rId7" Type="http://schemas.openxmlformats.org/officeDocument/2006/relationships/image" Target="../media/image42.png"/><Relationship Id="rId8"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26.png"/><Relationship Id="rId5" Type="http://schemas.openxmlformats.org/officeDocument/2006/relationships/image" Target="../media/image43.png"/><Relationship Id="rId6" Type="http://schemas.openxmlformats.org/officeDocument/2006/relationships/hyperlink" Target="https://libres.uncg.edu/ir/uncg/f/Wheeler_uncg_9303961.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comments" Target="../comments/commen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comments" Target="../comments/commen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comments" Target="../comments/comment8.xml"/></Relationships>
</file>

<file path=ppt/slides/_rels/slide2.xml.rels><?xml version="1.0" encoding="UTF-8" standalone="yes"?><Relationships xmlns="http://schemas.openxmlformats.org/package/2006/relationships"><Relationship Id="rId11" Type="http://schemas.openxmlformats.org/officeDocument/2006/relationships/slide" Target="/ppt/slides/slide24.xml"/><Relationship Id="rId10" Type="http://schemas.openxmlformats.org/officeDocument/2006/relationships/slide" Target="/ppt/slides/slide23.xml"/><Relationship Id="rId13" Type="http://schemas.openxmlformats.org/officeDocument/2006/relationships/slide" Target="/ppt/slides/slide27.xml"/><Relationship Id="rId12" Type="http://schemas.openxmlformats.org/officeDocument/2006/relationships/slide" Target="/ppt/slides/slide25.xm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11.png"/><Relationship Id="rId9" Type="http://schemas.openxmlformats.org/officeDocument/2006/relationships/slide" Target="/ppt/slides/slide18.xml"/><Relationship Id="rId14" Type="http://schemas.openxmlformats.org/officeDocument/2006/relationships/slide" Target="/ppt/slides/slide31.xml"/><Relationship Id="rId5" Type="http://schemas.openxmlformats.org/officeDocument/2006/relationships/hyperlink" Target="https://thumbs.dreamstime.com/b/marimba-mallets-11029633.jpg" TargetMode="External"/><Relationship Id="rId6" Type="http://schemas.openxmlformats.org/officeDocument/2006/relationships/slide" Target="/ppt/slides/slide3.xml"/><Relationship Id="rId7" Type="http://schemas.openxmlformats.org/officeDocument/2006/relationships/slide" Target="/ppt/slides/slide4.xml"/><Relationship Id="rId8" Type="http://schemas.openxmlformats.org/officeDocument/2006/relationships/slide" Target="/ppt/slides/slide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comments" Target="../comments/commen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comments" Target="../comments/commen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comments" Target="../comments/comment11.xml"/><Relationship Id="rId4" Type="http://schemas.openxmlformats.org/officeDocument/2006/relationships/image" Target="../media/image16.png"/><Relationship Id="rId5"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comments" Target="../comments/comment1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comments" Target="../comments/commen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comments" Target="../comments/commen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comments" Target="../comments/commen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1.jpg"/><Relationship Id="rId9" Type="http://schemas.openxmlformats.org/officeDocument/2006/relationships/image" Target="../media/image22.jpg"/><Relationship Id="rId5" Type="http://schemas.openxmlformats.org/officeDocument/2006/relationships/image" Target="../media/image15.jpg"/><Relationship Id="rId6" Type="http://schemas.openxmlformats.org/officeDocument/2006/relationships/image" Target="../media/image40.jpg"/><Relationship Id="rId7" Type="http://schemas.openxmlformats.org/officeDocument/2006/relationships/image" Target="../media/image6.jpg"/><Relationship Id="rId8" Type="http://schemas.openxmlformats.org/officeDocument/2006/relationships/image" Target="../media/image2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comments" Target="../comments/comment16.xml"/></Relationships>
</file>

<file path=ppt/slides/_rels/slide32.xml.rels><?xml version="1.0" encoding="UTF-8" standalone="yes"?><Relationships xmlns="http://schemas.openxmlformats.org/package/2006/relationships"><Relationship Id="rId20" Type="http://schemas.openxmlformats.org/officeDocument/2006/relationships/hyperlink" Target="https://www.pianistmagazine.com/blogs/piano-sight-reading-for-beginners/" TargetMode="External"/><Relationship Id="rId22" Type="http://schemas.openxmlformats.org/officeDocument/2006/relationships/hyperlink" Target="https://www.makemusic.com/blog/the-benefits-of-sight-reading-the-what-why-and-how/#:~:text=Musicians%20who%20are%20strong%20sight,and%20encourage%20long%2Dterm%20playing." TargetMode="External"/><Relationship Id="rId21" Type="http://schemas.openxmlformats.org/officeDocument/2006/relationships/hyperlink" Target="https://www.makemusic.com/blog/the-benefits-of-sight-reading-the-what-why-and-how/#:~:text=Musicians%20who%20are%20strong%20sight,and%20encourage%20long%2Dterm%20playing." TargetMode="External"/><Relationship Id="rId24" Type="http://schemas.openxmlformats.org/officeDocument/2006/relationships/hyperlink" Target="https://www.makemusic.com/blog/the-benefits-of-sight-reading-the-what-why-and-how/#:~:text=Musicians%20who%20are%20strong%20sight,and%20encourage%20long%2Dterm%20playing." TargetMode="External"/><Relationship Id="rId23" Type="http://schemas.openxmlformats.org/officeDocument/2006/relationships/hyperlink" Target="https://www.makemusic.com/blog/the-benefits-of-sight-reading-the-what-why-and-how/#:~:text=Musicians%20who%20are%20strong%20sight,and%20encourage%20long%2Dterm%20playing." TargetMode="External"/><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odu-primo.hosted.exlibrisgroup.com/permalink/f/1ucqpjv/TN_cdi_doaj_primary_oai_doaj_org_article_a52cc11ee5184a8a9809abcb93ae5b51" TargetMode="External"/><Relationship Id="rId4" Type="http://schemas.openxmlformats.org/officeDocument/2006/relationships/hyperlink" Target="https://www.rcmusic.com/learning/examinations/remote-exams/remote-practical-exams/before-your-remote-practical-exam" TargetMode="External"/><Relationship Id="rId9" Type="http://schemas.openxmlformats.org/officeDocument/2006/relationships/hyperlink" Target="https://thumbs.dreamstime.com/b/marimba-mallets-11029633.jpg" TargetMode="External"/><Relationship Id="rId26" Type="http://schemas.openxmlformats.org/officeDocument/2006/relationships/hyperlink" Target="https://odu-primo.hosted.exlibrisgroup.com/permalink/f/1ucqpjv/TN_cdi_proquest_journals_1306224962" TargetMode="External"/><Relationship Id="rId25" Type="http://schemas.openxmlformats.org/officeDocument/2006/relationships/hyperlink" Target="https://www.makemusic.com/blog/the-benefits-of-sight-reading-the-what-why-and-how/" TargetMode="External"/><Relationship Id="rId28" Type="http://schemas.openxmlformats.org/officeDocument/2006/relationships/hyperlink" Target="https://zipdo.co/statistics/music-education-market-size/" TargetMode="External"/><Relationship Id="rId27" Type="http://schemas.openxmlformats.org/officeDocument/2006/relationships/hyperlink" Target="https://odu-primo.hosted.exlibrisgroup.com/permalink/f/1ucqpjv/TN_cdi_proquest_journals_2594716298" TargetMode="External"/><Relationship Id="rId5" Type="http://schemas.openxmlformats.org/officeDocument/2006/relationships/hyperlink" Target="https://odu-primo.hosted.exlibrisgroup.com/permalink/f/1ucqpjv/TN_cdi_ingenta_journals_ic_intellect_17527066_v11n2_20210721_1415_default_tar_gz_s2" TargetMode="External"/><Relationship Id="rId6" Type="http://schemas.openxmlformats.org/officeDocument/2006/relationships/hyperlink" Target="https://libres.uncg.edu/ir/uncg/f/Wheeler_uncg_9303961.pdf" TargetMode="External"/><Relationship Id="rId7" Type="http://schemas.openxmlformats.org/officeDocument/2006/relationships/hyperlink" Target="https://northlondondrums.co.uk" TargetMode="External"/><Relationship Id="rId8" Type="http://schemas.openxmlformats.org/officeDocument/2006/relationships/hyperlink" Target="https://thumbs.dreamstime.com/b/marimba-mallets-11029633.jpg" TargetMode="External"/><Relationship Id="rId11" Type="http://schemas.openxmlformats.org/officeDocument/2006/relationships/hyperlink" Target="https://thumbs.dreamstime.com/b/marimba-mallets-11029633.jpg" TargetMode="External"/><Relationship Id="rId10" Type="http://schemas.openxmlformats.org/officeDocument/2006/relationships/hyperlink" Target="https://thumbs.dreamstime.com/b/marimba-mallets-11029633.jpg" TargetMode="External"/><Relationship Id="rId13" Type="http://schemas.openxmlformats.org/officeDocument/2006/relationships/hyperlink" Target="https://i1.pickpik.com/photos/381/267/826/technology-computer-technology-preview.jpg" TargetMode="External"/><Relationship Id="rId12" Type="http://schemas.openxmlformats.org/officeDocument/2006/relationships/hyperlink" Target="https://thumbs.dreamstime.com/b/marimba-mallets-11029633.jpg" TargetMode="External"/><Relationship Id="rId15" Type="http://schemas.openxmlformats.org/officeDocument/2006/relationships/hyperlink" Target="https://i1.pickpik.com/photos/381/267/826/technology-computer-technology-preview.jpg" TargetMode="External"/><Relationship Id="rId14" Type="http://schemas.openxmlformats.org/officeDocument/2006/relationships/hyperlink" Target="https://i1.pickpik.com/photos/381/267/826/technology-computer-technology-preview.jpg" TargetMode="External"/><Relationship Id="rId17" Type="http://schemas.openxmlformats.org/officeDocument/2006/relationships/hyperlink" Target="https://www.pianistmagazine.com/blogs/piano-sight-reading-for-beginners/" TargetMode="External"/><Relationship Id="rId16" Type="http://schemas.openxmlformats.org/officeDocument/2006/relationships/hyperlink" Target="https://i1.pickpik.com/photos/381/267/826/technology-computer-technology-preview.jpg" TargetMode="External"/><Relationship Id="rId19" Type="http://schemas.openxmlformats.org/officeDocument/2006/relationships/hyperlink" Target="https://www.pianistmagazine.com/blogs/piano-sight-reading-for-beginners/" TargetMode="External"/><Relationship Id="rId18" Type="http://schemas.openxmlformats.org/officeDocument/2006/relationships/hyperlink" Target="https://www.pianistmagazine.com/blogs/piano-sight-reading-for-beginner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hyperlink" Target="https://odu-primo.hosted.exlibrisgroup.com/permalink/f/1ucqpjv/TN_cdi_doaj_primary_oai_doaj_org_article_a52cc11ee5184a8a9809abcb93ae5b51" TargetMode="External"/><Relationship Id="rId7"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2.xml"/><Relationship Id="rId4" Type="http://schemas.openxmlformats.org/officeDocument/2006/relationships/image" Target="../media/image16.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hyperlink" Target="https://odu-primo.hosted.exlibrisgroup.com/permalink/f/1ucqpjv/TN_cdi_doaj_primary_oai_doaj_org_article_a52cc11ee5184a8a9809abcb93ae5b5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28.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pic>
        <p:nvPicPr>
          <p:cNvPr id="55" name="Google Shape;55;p13"/>
          <p:cNvPicPr preferRelativeResize="0"/>
          <p:nvPr/>
        </p:nvPicPr>
        <p:blipFill>
          <a:blip r:embed="rId3">
            <a:alphaModFix/>
          </a:blip>
          <a:stretch>
            <a:fillRect/>
          </a:stretch>
        </p:blipFill>
        <p:spPr>
          <a:xfrm>
            <a:off x="0" y="0"/>
            <a:ext cx="9144003" cy="5143501"/>
          </a:xfrm>
          <a:prstGeom prst="rect">
            <a:avLst/>
          </a:prstGeom>
          <a:noFill/>
          <a:ln>
            <a:noFill/>
          </a:ln>
        </p:spPr>
      </p:pic>
      <p:sp>
        <p:nvSpPr>
          <p:cNvPr id="56" name="Google Shape;56;p13"/>
          <p:cNvSpPr txBox="1"/>
          <p:nvPr>
            <p:ph idx="1" type="subTitle"/>
          </p:nvPr>
        </p:nvSpPr>
        <p:spPr>
          <a:xfrm>
            <a:off x="311700" y="2309375"/>
            <a:ext cx="8520600" cy="792600"/>
          </a:xfrm>
          <a:prstGeom prst="rect">
            <a:avLst/>
          </a:prstGeom>
          <a:effectLst>
            <a:outerShdw blurRad="357188" rotWithShape="0" algn="bl" dir="5400000" dist="19050">
              <a:srgbClr val="000000">
                <a:alpha val="56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434343"/>
                </a:solidFill>
                <a:latin typeface="Inter"/>
                <a:ea typeface="Inter"/>
                <a:cs typeface="Inter"/>
                <a:sym typeface="Inter"/>
              </a:rPr>
              <a:t>Sight Read percussion</a:t>
            </a:r>
            <a:r>
              <a:rPr lang="en" sz="1500">
                <a:solidFill>
                  <a:srgbClr val="666666"/>
                </a:solidFill>
                <a:latin typeface="Inter"/>
                <a:ea typeface="Inter"/>
                <a:cs typeface="Inter"/>
                <a:sym typeface="Inter"/>
              </a:rPr>
              <a:t>: </a:t>
            </a:r>
            <a:endParaRPr sz="1500">
              <a:solidFill>
                <a:srgbClr val="666666"/>
              </a:solidFill>
              <a:latin typeface="Inter"/>
              <a:ea typeface="Inter"/>
              <a:cs typeface="Inter"/>
              <a:sym typeface="Inter"/>
            </a:endParaRPr>
          </a:p>
          <a:p>
            <a:pPr indent="457200" lvl="0" marL="0" rtl="0" algn="l">
              <a:spcBef>
                <a:spcPts val="0"/>
              </a:spcBef>
              <a:spcAft>
                <a:spcPts val="0"/>
              </a:spcAft>
              <a:buNone/>
            </a:pPr>
            <a:r>
              <a:rPr b="1" lang="en" sz="1500">
                <a:solidFill>
                  <a:srgbClr val="FF0000"/>
                </a:solidFill>
                <a:latin typeface="Inter"/>
                <a:ea typeface="Inter"/>
                <a:cs typeface="Inter"/>
                <a:sym typeface="Inter"/>
              </a:rPr>
              <a:t>As much as you want </a:t>
            </a:r>
            <a:endParaRPr sz="1500">
              <a:solidFill>
                <a:srgbClr val="666666"/>
              </a:solidFill>
              <a:latin typeface="Inter"/>
              <a:ea typeface="Inter"/>
              <a:cs typeface="Inter"/>
              <a:sym typeface="Inter"/>
            </a:endParaRPr>
          </a:p>
          <a:p>
            <a:pPr indent="457200" lvl="0" marL="0" rtl="0" algn="l">
              <a:spcBef>
                <a:spcPts val="0"/>
              </a:spcBef>
              <a:spcAft>
                <a:spcPts val="0"/>
              </a:spcAft>
              <a:buNone/>
            </a:pPr>
            <a:r>
              <a:rPr lang="en" sz="1500">
                <a:solidFill>
                  <a:srgbClr val="666666"/>
                </a:solidFill>
                <a:latin typeface="Inter"/>
                <a:ea typeface="Inter"/>
                <a:cs typeface="Inter"/>
                <a:sym typeface="Inter"/>
              </a:rPr>
              <a:t>  </a:t>
            </a:r>
            <a:r>
              <a:rPr lang="en" sz="1500">
                <a:solidFill>
                  <a:srgbClr val="434343"/>
                </a:solidFill>
                <a:latin typeface="Inter"/>
                <a:ea typeface="Inter"/>
                <a:cs typeface="Inter"/>
                <a:sym typeface="Inter"/>
              </a:rPr>
              <a:t>the</a:t>
            </a:r>
            <a:r>
              <a:rPr lang="en" sz="1500">
                <a:solidFill>
                  <a:srgbClr val="666666"/>
                </a:solidFill>
                <a:latin typeface="Inter"/>
                <a:ea typeface="Inter"/>
                <a:cs typeface="Inter"/>
                <a:sym typeface="Inter"/>
              </a:rPr>
              <a:t> </a:t>
            </a:r>
            <a:r>
              <a:rPr b="1" i="1" lang="en" sz="1700" u="sng">
                <a:solidFill>
                  <a:srgbClr val="FF0000"/>
                </a:solidFill>
                <a:latin typeface="Inter"/>
                <a:ea typeface="Inter"/>
                <a:cs typeface="Inter"/>
                <a:sym typeface="Inter"/>
              </a:rPr>
              <a:t>Exact</a:t>
            </a:r>
            <a:r>
              <a:rPr b="1" lang="en" sz="1700" u="sng">
                <a:solidFill>
                  <a:srgbClr val="FF0000"/>
                </a:solidFill>
                <a:latin typeface="Inter"/>
                <a:ea typeface="Inter"/>
                <a:cs typeface="Inter"/>
                <a:sym typeface="Inter"/>
              </a:rPr>
              <a:t> </a:t>
            </a:r>
            <a:r>
              <a:rPr b="1" lang="en" sz="1500">
                <a:solidFill>
                  <a:srgbClr val="FF0000"/>
                </a:solidFill>
                <a:latin typeface="Inter"/>
                <a:ea typeface="Inter"/>
                <a:cs typeface="Inter"/>
                <a:sym typeface="Inter"/>
              </a:rPr>
              <a:t>way you</a:t>
            </a:r>
            <a:r>
              <a:rPr b="1" lang="en" sz="1500">
                <a:solidFill>
                  <a:srgbClr val="FF0000"/>
                </a:solidFill>
                <a:latin typeface="Inter"/>
                <a:ea typeface="Inter"/>
                <a:cs typeface="Inter"/>
                <a:sym typeface="Inter"/>
              </a:rPr>
              <a:t> want </a:t>
            </a:r>
            <a:endParaRPr b="1" sz="1500">
              <a:solidFill>
                <a:srgbClr val="FF0000"/>
              </a:solidFill>
              <a:latin typeface="Inter"/>
              <a:ea typeface="Inter"/>
              <a:cs typeface="Inter"/>
              <a:sym typeface="Inter"/>
            </a:endParaRPr>
          </a:p>
        </p:txBody>
      </p:sp>
      <p:pic>
        <p:nvPicPr>
          <p:cNvPr id="57" name="Google Shape;57;p13"/>
          <p:cNvPicPr preferRelativeResize="0"/>
          <p:nvPr/>
        </p:nvPicPr>
        <p:blipFill rotWithShape="1">
          <a:blip r:embed="rId4">
            <a:alphaModFix/>
          </a:blip>
          <a:srcRect b="4718" l="0" r="0" t="4718"/>
          <a:stretch/>
        </p:blipFill>
        <p:spPr>
          <a:xfrm>
            <a:off x="-76200" y="-829550"/>
            <a:ext cx="6447519" cy="3626724"/>
          </a:xfrm>
          <a:prstGeom prst="rect">
            <a:avLst/>
          </a:prstGeom>
          <a:noFill/>
          <a:ln>
            <a:noFill/>
          </a:ln>
        </p:spPr>
      </p:pic>
      <p:sp>
        <p:nvSpPr>
          <p:cNvPr id="58" name="Google Shape;58;p13"/>
          <p:cNvSpPr txBox="1"/>
          <p:nvPr/>
        </p:nvSpPr>
        <p:spPr>
          <a:xfrm>
            <a:off x="308150" y="3796000"/>
            <a:ext cx="2157300" cy="11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rPr>
              <a:t>Team Copper </a:t>
            </a:r>
            <a:endParaRPr>
              <a:solidFill>
                <a:srgbClr val="CCCCCC"/>
              </a:solidFill>
            </a:endParaRPr>
          </a:p>
          <a:p>
            <a:pPr indent="0" lvl="0" marL="0" rtl="0" algn="l">
              <a:spcBef>
                <a:spcPts val="0"/>
              </a:spcBef>
              <a:spcAft>
                <a:spcPts val="0"/>
              </a:spcAft>
              <a:buNone/>
            </a:pPr>
            <a:r>
              <a:rPr lang="en">
                <a:solidFill>
                  <a:srgbClr val="CCCCCC"/>
                </a:solidFill>
              </a:rPr>
              <a:t>Old Dominion University </a:t>
            </a:r>
            <a:br>
              <a:rPr lang="en">
                <a:solidFill>
                  <a:srgbClr val="CCCCCC"/>
                </a:solidFill>
              </a:rPr>
            </a:br>
            <a:r>
              <a:rPr lang="en">
                <a:solidFill>
                  <a:srgbClr val="CCCCCC"/>
                </a:solidFill>
              </a:rPr>
              <a:t>CS 410 </a:t>
            </a:r>
            <a:endParaRPr>
              <a:solidFill>
                <a:srgbClr val="CCCCCC"/>
              </a:solidFill>
            </a:endParaRPr>
          </a:p>
          <a:p>
            <a:pPr indent="0" lvl="0" marL="0" rtl="0" algn="l">
              <a:spcBef>
                <a:spcPts val="0"/>
              </a:spcBef>
              <a:spcAft>
                <a:spcPts val="0"/>
              </a:spcAft>
              <a:buNone/>
            </a:pPr>
            <a:r>
              <a:rPr lang="en">
                <a:solidFill>
                  <a:srgbClr val="CCCCCC"/>
                </a:solidFill>
              </a:rPr>
              <a:t>Fall 2023 </a:t>
            </a:r>
            <a:endParaRPr>
              <a:solidFill>
                <a:srgbClr val="CCCCCC"/>
              </a:solidFill>
            </a:endParaRPr>
          </a:p>
        </p:txBody>
      </p:sp>
      <p:sp>
        <p:nvSpPr>
          <p:cNvPr id="59" name="Google Shape;59;p13"/>
          <p:cNvSpPr txBox="1"/>
          <p:nvPr/>
        </p:nvSpPr>
        <p:spPr>
          <a:xfrm>
            <a:off x="217950" y="1374400"/>
            <a:ext cx="26613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E75B6"/>
                </a:solidFill>
              </a:rPr>
              <a:t>Feasibility</a:t>
            </a:r>
            <a:endParaRPr sz="2400">
              <a:solidFill>
                <a:srgbClr val="2E75B6"/>
              </a:solidFill>
            </a:endParaRPr>
          </a:p>
        </p:txBody>
      </p:sp>
      <p:sp>
        <p:nvSpPr>
          <p:cNvPr id="60" name="Google Shape;6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1" name="Google Shape;61;p13"/>
          <p:cNvSpPr txBox="1"/>
          <p:nvPr/>
        </p:nvSpPr>
        <p:spPr>
          <a:xfrm>
            <a:off x="-76200" y="4916500"/>
            <a:ext cx="1731600" cy="1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lt1"/>
                </a:solidFill>
              </a:rPr>
              <a:t>Team Copper Fall 2023</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2"/>
          <p:cNvPicPr preferRelativeResize="0"/>
          <p:nvPr/>
        </p:nvPicPr>
        <p:blipFill>
          <a:blip r:embed="rId4">
            <a:alphaModFix/>
          </a:blip>
          <a:stretch>
            <a:fillRect/>
          </a:stretch>
        </p:blipFill>
        <p:spPr>
          <a:xfrm>
            <a:off x="0" y="-54425"/>
            <a:ext cx="9234401" cy="5288649"/>
          </a:xfrm>
          <a:prstGeom prst="rect">
            <a:avLst/>
          </a:prstGeom>
          <a:noFill/>
          <a:ln>
            <a:noFill/>
          </a:ln>
        </p:spPr>
      </p:pic>
      <p:sp>
        <p:nvSpPr>
          <p:cNvPr id="166" name="Google Shape;166;p22"/>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The Effectiveness of Sight Reading Software for Teaching and Learning</a:t>
            </a:r>
            <a:r>
              <a:rPr lang="en">
                <a:solidFill>
                  <a:schemeClr val="lt1"/>
                </a:solidFill>
              </a:rPr>
              <a:t> </a:t>
            </a:r>
            <a:endParaRPr>
              <a:solidFill>
                <a:schemeClr val="lt1"/>
              </a:solidFill>
            </a:endParaRPr>
          </a:p>
        </p:txBody>
      </p:sp>
      <p:sp>
        <p:nvSpPr>
          <p:cNvPr id="167" name="Google Shape;16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168" name="Google Shape;168;p22" title="Points scored"/>
          <p:cNvPicPr preferRelativeResize="0"/>
          <p:nvPr/>
        </p:nvPicPr>
        <p:blipFill>
          <a:blip r:embed="rId5">
            <a:alphaModFix/>
          </a:blip>
          <a:stretch>
            <a:fillRect/>
          </a:stretch>
        </p:blipFill>
        <p:spPr>
          <a:xfrm>
            <a:off x="2386650" y="2191850"/>
            <a:ext cx="4553550" cy="2815601"/>
          </a:xfrm>
          <a:prstGeom prst="rect">
            <a:avLst/>
          </a:prstGeom>
          <a:noFill/>
          <a:ln>
            <a:noFill/>
          </a:ln>
        </p:spPr>
      </p:pic>
      <p:sp>
        <p:nvSpPr>
          <p:cNvPr id="169" name="Google Shape;169;p22"/>
          <p:cNvSpPr txBox="1"/>
          <p:nvPr/>
        </p:nvSpPr>
        <p:spPr>
          <a:xfrm>
            <a:off x="1694613" y="4949825"/>
            <a:ext cx="63060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999999"/>
                </a:solidFill>
              </a:rPr>
              <a:t>Source of Data: https://odu-primo.hosted.exlibrisgroup.com/permalink/f/1ucqpjv/TN_cdi_ingenta_journals_ic_intellect_17527066_v11n2_20210721_1415_default_tar_gz_s2</a:t>
            </a:r>
            <a:endParaRPr sz="600">
              <a:solidFill>
                <a:srgbClr val="999999"/>
              </a:solidFill>
            </a:endParaRPr>
          </a:p>
        </p:txBody>
      </p:sp>
      <p:sp>
        <p:nvSpPr>
          <p:cNvPr id="170" name="Google Shape;170;p22"/>
          <p:cNvSpPr txBox="1"/>
          <p:nvPr>
            <p:ph idx="1" type="body"/>
          </p:nvPr>
        </p:nvSpPr>
        <p:spPr>
          <a:xfrm>
            <a:off x="311700" y="865325"/>
            <a:ext cx="8520600" cy="3779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Teachers and their Students in this space will </a:t>
            </a:r>
            <a:r>
              <a:rPr b="1" i="1" lang="en">
                <a:solidFill>
                  <a:schemeClr val="lt1"/>
                </a:solidFill>
              </a:rPr>
              <a:t>d</a:t>
            </a:r>
            <a:r>
              <a:rPr b="1" i="1" lang="en">
                <a:solidFill>
                  <a:schemeClr val="lt1"/>
                </a:solidFill>
              </a:rPr>
              <a:t>rastically benefit</a:t>
            </a:r>
            <a:r>
              <a:rPr lang="en">
                <a:solidFill>
                  <a:schemeClr val="lt1"/>
                </a:solidFill>
              </a:rPr>
              <a:t> from using </a:t>
            </a:r>
            <a:r>
              <a:rPr lang="en">
                <a:solidFill>
                  <a:schemeClr val="lt1"/>
                </a:solidFill>
              </a:rPr>
              <a:t>PercussAtSight over time </a:t>
            </a:r>
            <a:endParaRPr>
              <a:solidFill>
                <a:schemeClr val="lt1"/>
              </a:solidFill>
            </a:endParaRPr>
          </a:p>
          <a:p>
            <a:pPr indent="-317500" lvl="1" marL="914400" rtl="0" algn="l">
              <a:spcBef>
                <a:spcPts val="0"/>
              </a:spcBef>
              <a:spcAft>
                <a:spcPts val="0"/>
              </a:spcAft>
              <a:buClr>
                <a:schemeClr val="lt1"/>
              </a:buClr>
              <a:buSzPts val="1400"/>
              <a:buChar char="-"/>
            </a:pPr>
            <a:r>
              <a:rPr lang="en" sz="1300">
                <a:solidFill>
                  <a:schemeClr val="lt1"/>
                </a:solidFill>
              </a:rPr>
              <a:t>Studies show that the use of </a:t>
            </a:r>
            <a:r>
              <a:rPr lang="en" sz="1300">
                <a:solidFill>
                  <a:schemeClr val="lt1"/>
                </a:solidFill>
              </a:rPr>
              <a:t>a general sight reading app before Band rehearsal, severely helped High School Students’ sight reading within a span of 8 weeks</a:t>
            </a:r>
            <a:r>
              <a:rPr baseline="30000" lang="en" sz="1300">
                <a:solidFill>
                  <a:schemeClr val="lt1"/>
                </a:solidFill>
              </a:rPr>
              <a:t>(4)</a:t>
            </a:r>
            <a:r>
              <a:rPr baseline="30000" lang="en" sz="1800">
                <a:solidFill>
                  <a:schemeClr val="lt1"/>
                </a:solidFill>
              </a:rPr>
              <a:t> </a:t>
            </a:r>
            <a:endParaRPr>
              <a:solidFill>
                <a:schemeClr val="lt1"/>
              </a:solidFill>
            </a:endParaRPr>
          </a:p>
          <a:p>
            <a:pPr indent="0" lvl="0" marL="0" rtl="0" algn="l">
              <a:spcBef>
                <a:spcPts val="1200"/>
              </a:spcBef>
              <a:spcAft>
                <a:spcPts val="0"/>
              </a:spcAft>
              <a:buNone/>
            </a:pPr>
            <a:r>
              <a:t/>
            </a:r>
            <a:endParaRPr baseline="30000">
              <a:solidFill>
                <a:schemeClr val="lt1"/>
              </a:solidFill>
            </a:endParaRPr>
          </a:p>
          <a:p>
            <a:pPr indent="0" lvl="0" marL="0" rtl="0" algn="l">
              <a:spcBef>
                <a:spcPts val="1200"/>
              </a:spcBef>
              <a:spcAft>
                <a:spcPts val="0"/>
              </a:spcAft>
              <a:buNone/>
            </a:pPr>
            <a:r>
              <a:t/>
            </a:r>
            <a:endParaRPr>
              <a:solidFill>
                <a:schemeClr val="lt1"/>
              </a:solidFill>
            </a:endParaRPr>
          </a:p>
          <a:p>
            <a:pPr indent="0" lvl="0" marL="0" rtl="0" algn="l">
              <a:spcBef>
                <a:spcPts val="1200"/>
              </a:spcBef>
              <a:spcAft>
                <a:spcPts val="1200"/>
              </a:spcAft>
              <a:buClr>
                <a:schemeClr val="dk1"/>
              </a:buClr>
              <a:buSzPts val="1100"/>
              <a:buFont typeface="Arial"/>
              <a:buNone/>
            </a:pPr>
            <a:r>
              <a:t/>
            </a:r>
            <a:endParaRPr>
              <a:solidFill>
                <a:schemeClr val="lt1"/>
              </a:solidFill>
            </a:endParaRPr>
          </a:p>
        </p:txBody>
      </p:sp>
      <p:sp>
        <p:nvSpPr>
          <p:cNvPr id="171" name="Google Shape;171;p22"/>
          <p:cNvSpPr txBox="1"/>
          <p:nvPr/>
        </p:nvSpPr>
        <p:spPr>
          <a:xfrm>
            <a:off x="-73700" y="48048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Team Copper Fall 2023</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solidFill>
                  <a:schemeClr val="lt1"/>
                </a:solidFill>
              </a:rPr>
              <a:t>Why Percussionists’ Unique Needs are being Excluded from Current apps </a:t>
            </a:r>
            <a:endParaRPr>
              <a:solidFill>
                <a:schemeClr val="lt1"/>
              </a:solidFill>
            </a:endParaRPr>
          </a:p>
          <a:p>
            <a:pPr indent="0" lvl="0" marL="0" rtl="0" algn="l">
              <a:spcBef>
                <a:spcPts val="0"/>
              </a:spcBef>
              <a:spcAft>
                <a:spcPts val="0"/>
              </a:spcAft>
              <a:buNone/>
            </a:pPr>
            <a:r>
              <a:t/>
            </a:r>
            <a:endParaRPr/>
          </a:p>
        </p:txBody>
      </p:sp>
      <p:sp>
        <p:nvSpPr>
          <p:cNvPr id="177" name="Google Shape;177;p23"/>
          <p:cNvSpPr txBox="1"/>
          <p:nvPr>
            <p:ph idx="1" type="body"/>
          </p:nvPr>
        </p:nvSpPr>
        <p:spPr>
          <a:xfrm>
            <a:off x="163375" y="1000075"/>
            <a:ext cx="3844800" cy="1771200"/>
          </a:xfrm>
          <a:prstGeom prst="rect">
            <a:avLst/>
          </a:prstGeom>
        </p:spPr>
        <p:txBody>
          <a:bodyPr anchorCtr="0" anchor="t" bIns="91425" lIns="91425" spcFirstLastPara="1" rIns="91425" wrap="square" tIns="91425">
            <a:normAutofit fontScale="92500" lnSpcReduction="20000"/>
          </a:bodyPr>
          <a:lstStyle/>
          <a:p>
            <a:pPr indent="-328453" lvl="0" marL="457200" rtl="0" algn="l">
              <a:lnSpc>
                <a:spcPct val="105000"/>
              </a:lnSpc>
              <a:spcBef>
                <a:spcPts val="0"/>
              </a:spcBef>
              <a:spcAft>
                <a:spcPts val="0"/>
              </a:spcAft>
              <a:buClr>
                <a:srgbClr val="FBFBFB"/>
              </a:buClr>
              <a:buSzPct val="100000"/>
              <a:buChar char="-"/>
            </a:pPr>
            <a:r>
              <a:rPr lang="en" sz="1700">
                <a:solidFill>
                  <a:srgbClr val="FBFBFB"/>
                </a:solidFill>
              </a:rPr>
              <a:t>Notation varying between instruments</a:t>
            </a:r>
            <a:endParaRPr sz="1700">
              <a:solidFill>
                <a:srgbClr val="FBFBFB"/>
              </a:solidFill>
            </a:endParaRPr>
          </a:p>
          <a:p>
            <a:pPr indent="-304958" lvl="1" marL="914400" rtl="0" algn="l">
              <a:lnSpc>
                <a:spcPct val="105000"/>
              </a:lnSpc>
              <a:spcBef>
                <a:spcPts val="0"/>
              </a:spcBef>
              <a:spcAft>
                <a:spcPts val="0"/>
              </a:spcAft>
              <a:buClr>
                <a:srgbClr val="FBFBFB"/>
              </a:buClr>
              <a:buSzPct val="100000"/>
              <a:buChar char="-"/>
            </a:pPr>
            <a:r>
              <a:rPr lang="en" sz="1300">
                <a:solidFill>
                  <a:srgbClr val="FBFBFB"/>
                </a:solidFill>
              </a:rPr>
              <a:t>For certain instruments, Notation symbols can change between scores </a:t>
            </a:r>
            <a:endParaRPr sz="1300">
              <a:solidFill>
                <a:srgbClr val="FBFBFB"/>
              </a:solidFill>
            </a:endParaRPr>
          </a:p>
          <a:p>
            <a:pPr indent="-304958" lvl="2" marL="1371600" rtl="0" algn="l">
              <a:lnSpc>
                <a:spcPct val="105000"/>
              </a:lnSpc>
              <a:spcBef>
                <a:spcPts val="0"/>
              </a:spcBef>
              <a:spcAft>
                <a:spcPts val="0"/>
              </a:spcAft>
              <a:buClr>
                <a:srgbClr val="FBFBFB"/>
              </a:buClr>
              <a:buSzPct val="100000"/>
              <a:buChar char="-"/>
            </a:pPr>
            <a:r>
              <a:rPr lang="en" sz="1300">
                <a:solidFill>
                  <a:srgbClr val="FBFBFB"/>
                </a:solidFill>
              </a:rPr>
              <a:t>Makes notation confusing </a:t>
            </a:r>
            <a:endParaRPr sz="1300">
              <a:solidFill>
                <a:srgbClr val="FBFBFB"/>
              </a:solidFill>
            </a:endParaRPr>
          </a:p>
          <a:p>
            <a:pPr indent="-304958" lvl="2" marL="1371600" rtl="0" algn="l">
              <a:lnSpc>
                <a:spcPct val="105000"/>
              </a:lnSpc>
              <a:spcBef>
                <a:spcPts val="0"/>
              </a:spcBef>
              <a:spcAft>
                <a:spcPts val="0"/>
              </a:spcAft>
              <a:buClr>
                <a:srgbClr val="FBFBFB"/>
              </a:buClr>
              <a:buSzPct val="100000"/>
              <a:buChar char="-"/>
            </a:pPr>
            <a:r>
              <a:rPr lang="en" sz="1300">
                <a:solidFill>
                  <a:srgbClr val="FBFBFB"/>
                </a:solidFill>
              </a:rPr>
              <a:t>This variance should be </a:t>
            </a:r>
            <a:r>
              <a:rPr lang="en" sz="1300">
                <a:solidFill>
                  <a:srgbClr val="FBFBFB"/>
                </a:solidFill>
              </a:rPr>
              <a:t>included in apps but aren’t</a:t>
            </a:r>
            <a:endParaRPr sz="1300">
              <a:solidFill>
                <a:srgbClr val="FBFBFB"/>
              </a:solidFill>
            </a:endParaRPr>
          </a:p>
          <a:p>
            <a:pPr indent="0" lvl="0" marL="457200" rtl="0" algn="l">
              <a:lnSpc>
                <a:spcPct val="105000"/>
              </a:lnSpc>
              <a:spcBef>
                <a:spcPts val="1200"/>
              </a:spcBef>
              <a:spcAft>
                <a:spcPts val="1200"/>
              </a:spcAft>
              <a:buNone/>
            </a:pPr>
            <a:r>
              <a:rPr b="1" lang="en" sz="1700">
                <a:solidFill>
                  <a:srgbClr val="FBFBFB"/>
                </a:solidFill>
              </a:rPr>
              <a:t>Why do apps exclude this? </a:t>
            </a:r>
            <a:endParaRPr b="1" sz="1700">
              <a:solidFill>
                <a:srgbClr val="FBFBFB"/>
              </a:solidFill>
            </a:endParaRPr>
          </a:p>
        </p:txBody>
      </p:sp>
      <p:sp>
        <p:nvSpPr>
          <p:cNvPr id="178" name="Google Shape;17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9" name="Google Shape;179;p23"/>
          <p:cNvPicPr preferRelativeResize="0"/>
          <p:nvPr/>
        </p:nvPicPr>
        <p:blipFill>
          <a:blip r:embed="rId4">
            <a:alphaModFix/>
          </a:blip>
          <a:stretch>
            <a:fillRect/>
          </a:stretch>
        </p:blipFill>
        <p:spPr>
          <a:xfrm>
            <a:off x="4499600" y="1076275"/>
            <a:ext cx="3305524" cy="1591050"/>
          </a:xfrm>
          <a:prstGeom prst="rect">
            <a:avLst/>
          </a:prstGeom>
          <a:noFill/>
          <a:ln>
            <a:noFill/>
          </a:ln>
        </p:spPr>
      </p:pic>
      <p:pic>
        <p:nvPicPr>
          <p:cNvPr id="180" name="Google Shape;180;p23"/>
          <p:cNvPicPr preferRelativeResize="0"/>
          <p:nvPr/>
        </p:nvPicPr>
        <p:blipFill rotWithShape="1">
          <a:blip r:embed="rId5">
            <a:alphaModFix/>
          </a:blip>
          <a:srcRect b="1874" l="0" r="0" t="0"/>
          <a:stretch/>
        </p:blipFill>
        <p:spPr>
          <a:xfrm rot="-5400000">
            <a:off x="5444746" y="337149"/>
            <a:ext cx="1420601" cy="3097938"/>
          </a:xfrm>
          <a:prstGeom prst="rect">
            <a:avLst/>
          </a:prstGeom>
          <a:noFill/>
          <a:ln>
            <a:noFill/>
          </a:ln>
        </p:spPr>
      </p:pic>
      <p:pic>
        <p:nvPicPr>
          <p:cNvPr id="181" name="Google Shape;181;p23"/>
          <p:cNvPicPr preferRelativeResize="0"/>
          <p:nvPr/>
        </p:nvPicPr>
        <p:blipFill>
          <a:blip r:embed="rId4">
            <a:alphaModFix/>
          </a:blip>
          <a:stretch>
            <a:fillRect/>
          </a:stretch>
        </p:blipFill>
        <p:spPr>
          <a:xfrm>
            <a:off x="6488400" y="1823600"/>
            <a:ext cx="2198075" cy="1099025"/>
          </a:xfrm>
          <a:prstGeom prst="rect">
            <a:avLst/>
          </a:prstGeom>
          <a:noFill/>
          <a:ln>
            <a:noFill/>
          </a:ln>
        </p:spPr>
      </p:pic>
      <p:pic>
        <p:nvPicPr>
          <p:cNvPr id="182" name="Google Shape;182;p23"/>
          <p:cNvPicPr preferRelativeResize="0"/>
          <p:nvPr/>
        </p:nvPicPr>
        <p:blipFill>
          <a:blip r:embed="rId6">
            <a:alphaModFix/>
          </a:blip>
          <a:stretch>
            <a:fillRect/>
          </a:stretch>
        </p:blipFill>
        <p:spPr>
          <a:xfrm rot="-5400000">
            <a:off x="7133397" y="1359032"/>
            <a:ext cx="910918" cy="2023311"/>
          </a:xfrm>
          <a:prstGeom prst="rect">
            <a:avLst/>
          </a:prstGeom>
          <a:noFill/>
          <a:ln>
            <a:noFill/>
          </a:ln>
        </p:spPr>
      </p:pic>
      <p:sp>
        <p:nvSpPr>
          <p:cNvPr id="183" name="Google Shape;183;p23"/>
          <p:cNvSpPr txBox="1"/>
          <p:nvPr>
            <p:ph idx="1" type="body"/>
          </p:nvPr>
        </p:nvSpPr>
        <p:spPr>
          <a:xfrm>
            <a:off x="4313050" y="2882250"/>
            <a:ext cx="4609800" cy="21747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Clr>
                <a:srgbClr val="FBFBFB"/>
              </a:buClr>
              <a:buSzPct val="100000"/>
              <a:buChar char="-"/>
            </a:pPr>
            <a:r>
              <a:rPr lang="en">
                <a:solidFill>
                  <a:srgbClr val="FBFBFB"/>
                </a:solidFill>
              </a:rPr>
              <a:t>Instrument Switching </a:t>
            </a:r>
            <a:endParaRPr>
              <a:solidFill>
                <a:srgbClr val="FBFBFB"/>
              </a:solidFill>
            </a:endParaRPr>
          </a:p>
          <a:p>
            <a:pPr indent="-310832" lvl="1" marL="914400" rtl="0" algn="l">
              <a:spcBef>
                <a:spcPts val="0"/>
              </a:spcBef>
              <a:spcAft>
                <a:spcPts val="0"/>
              </a:spcAft>
              <a:buClr>
                <a:srgbClr val="FBFBFB"/>
              </a:buClr>
              <a:buSzPct val="100000"/>
              <a:buChar char="-"/>
            </a:pPr>
            <a:r>
              <a:rPr lang="en">
                <a:solidFill>
                  <a:srgbClr val="FBFBFB"/>
                </a:solidFill>
              </a:rPr>
              <a:t>Percussion scores require several instruments to cover </a:t>
            </a:r>
            <a:endParaRPr>
              <a:solidFill>
                <a:srgbClr val="FBFBFB"/>
              </a:solidFill>
            </a:endParaRPr>
          </a:p>
          <a:p>
            <a:pPr indent="-310832" lvl="2" marL="1371600" rtl="0" algn="l">
              <a:spcBef>
                <a:spcPts val="0"/>
              </a:spcBef>
              <a:spcAft>
                <a:spcPts val="0"/>
              </a:spcAft>
              <a:buClr>
                <a:srgbClr val="FBFBFB"/>
              </a:buClr>
              <a:buSzPct val="100000"/>
              <a:buChar char="-"/>
            </a:pPr>
            <a:r>
              <a:rPr lang="en">
                <a:solidFill>
                  <a:srgbClr val="FBFBFB"/>
                </a:solidFill>
              </a:rPr>
              <a:t>A lot of times leads to one percussionist covering several instruments</a:t>
            </a:r>
            <a:endParaRPr>
              <a:solidFill>
                <a:srgbClr val="FBFBFB"/>
              </a:solidFill>
            </a:endParaRPr>
          </a:p>
          <a:p>
            <a:pPr indent="-310832" lvl="2" marL="1371600" rtl="0" algn="l">
              <a:spcBef>
                <a:spcPts val="0"/>
              </a:spcBef>
              <a:spcAft>
                <a:spcPts val="0"/>
              </a:spcAft>
              <a:buClr>
                <a:srgbClr val="FBFBFB"/>
              </a:buClr>
              <a:buSzPct val="100000"/>
              <a:buChar char="-"/>
            </a:pPr>
            <a:r>
              <a:rPr lang="en">
                <a:solidFill>
                  <a:srgbClr val="FBFBFB"/>
                </a:solidFill>
              </a:rPr>
              <a:t>As a result, Multiple instruments are switched between or sometime played simultaneously </a:t>
            </a:r>
            <a:endParaRPr>
              <a:solidFill>
                <a:srgbClr val="FBFBFB"/>
              </a:solidFill>
            </a:endParaRPr>
          </a:p>
          <a:p>
            <a:pPr indent="0" lvl="0" marL="457200" rtl="0" algn="l">
              <a:spcBef>
                <a:spcPts val="1200"/>
              </a:spcBef>
              <a:spcAft>
                <a:spcPts val="1200"/>
              </a:spcAft>
              <a:buNone/>
            </a:pPr>
            <a:r>
              <a:rPr b="1" lang="en">
                <a:solidFill>
                  <a:srgbClr val="FBFBFB"/>
                </a:solidFill>
              </a:rPr>
              <a:t>Why is this excluded from apps? </a:t>
            </a:r>
            <a:endParaRPr b="1">
              <a:solidFill>
                <a:srgbClr val="FBFBFB"/>
              </a:solidFill>
            </a:endParaRPr>
          </a:p>
        </p:txBody>
      </p:sp>
      <p:sp>
        <p:nvSpPr>
          <p:cNvPr id="184" name="Google Shape;184;p23"/>
          <p:cNvSpPr txBox="1"/>
          <p:nvPr>
            <p:ph idx="1" type="body"/>
          </p:nvPr>
        </p:nvSpPr>
        <p:spPr>
          <a:xfrm>
            <a:off x="327150" y="2923800"/>
            <a:ext cx="3681000" cy="1624800"/>
          </a:xfrm>
          <a:prstGeom prst="rect">
            <a:avLst/>
          </a:prstGeom>
        </p:spPr>
        <p:txBody>
          <a:bodyPr anchorCtr="0" anchor="t" bIns="91425" lIns="91425" spcFirstLastPara="1" rIns="91425" wrap="square" tIns="91425">
            <a:noAutofit/>
          </a:bodyPr>
          <a:lstStyle/>
          <a:p>
            <a:pPr indent="-332105" lvl="0" marL="457200" rtl="0" algn="l">
              <a:lnSpc>
                <a:spcPct val="95000"/>
              </a:lnSpc>
              <a:spcBef>
                <a:spcPts val="0"/>
              </a:spcBef>
              <a:spcAft>
                <a:spcPts val="0"/>
              </a:spcAft>
              <a:buClr>
                <a:srgbClr val="FBFBFB"/>
              </a:buClr>
              <a:buSzPts val="1630"/>
              <a:buChar char="-"/>
            </a:pPr>
            <a:r>
              <a:rPr lang="en" sz="1629">
                <a:solidFill>
                  <a:srgbClr val="FBFBFB"/>
                </a:solidFill>
              </a:rPr>
              <a:t>Their instrument is excluded from a app </a:t>
            </a:r>
            <a:endParaRPr sz="1629">
              <a:solidFill>
                <a:srgbClr val="FBFBFB"/>
              </a:solidFill>
            </a:endParaRPr>
          </a:p>
          <a:p>
            <a:pPr indent="-310515" lvl="1" marL="914400" rtl="0" algn="l">
              <a:lnSpc>
                <a:spcPct val="95000"/>
              </a:lnSpc>
              <a:spcBef>
                <a:spcPts val="0"/>
              </a:spcBef>
              <a:spcAft>
                <a:spcPts val="0"/>
              </a:spcAft>
              <a:buClr>
                <a:srgbClr val="FBFBFB"/>
              </a:buClr>
              <a:buSzPts val="1290"/>
              <a:buChar char="-"/>
            </a:pPr>
            <a:r>
              <a:rPr lang="en" sz="1290">
                <a:solidFill>
                  <a:srgbClr val="FBFBFB"/>
                </a:solidFill>
              </a:rPr>
              <a:t>Have a hard time, finding their in current apps for sight reading practice </a:t>
            </a:r>
            <a:endParaRPr sz="1290">
              <a:solidFill>
                <a:srgbClr val="FBFBFB"/>
              </a:solidFill>
            </a:endParaRPr>
          </a:p>
          <a:p>
            <a:pPr indent="0" lvl="0" marL="457200" rtl="0" algn="l">
              <a:lnSpc>
                <a:spcPct val="95000"/>
              </a:lnSpc>
              <a:spcBef>
                <a:spcPts val="1200"/>
              </a:spcBef>
              <a:spcAft>
                <a:spcPts val="1200"/>
              </a:spcAft>
              <a:buNone/>
            </a:pPr>
            <a:r>
              <a:rPr b="1" lang="en" sz="1629">
                <a:solidFill>
                  <a:srgbClr val="FBFBFB"/>
                </a:solidFill>
              </a:rPr>
              <a:t>Why do apps exclude these instruments? </a:t>
            </a:r>
            <a:endParaRPr b="1" sz="1629">
              <a:solidFill>
                <a:srgbClr val="FBFBFB"/>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4"/>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90" name="Google Shape;190;p24"/>
          <p:cNvPicPr preferRelativeResize="0"/>
          <p:nvPr/>
        </p:nvPicPr>
        <p:blipFill rotWithShape="1">
          <a:blip r:embed="rId4">
            <a:alphaModFix amt="16000"/>
          </a:blip>
          <a:srcRect b="46123" l="12087" r="29800" t="0"/>
          <a:stretch/>
        </p:blipFill>
        <p:spPr>
          <a:xfrm>
            <a:off x="-107550" y="11250"/>
            <a:ext cx="5104948" cy="3549624"/>
          </a:xfrm>
          <a:prstGeom prst="rect">
            <a:avLst/>
          </a:prstGeom>
          <a:noFill/>
          <a:ln>
            <a:noFill/>
          </a:ln>
        </p:spPr>
      </p:pic>
      <p:pic>
        <p:nvPicPr>
          <p:cNvPr id="191" name="Google Shape;191;p24"/>
          <p:cNvPicPr preferRelativeResize="0"/>
          <p:nvPr/>
        </p:nvPicPr>
        <p:blipFill>
          <a:blip r:embed="rId5">
            <a:alphaModFix amt="25000"/>
          </a:blip>
          <a:stretch>
            <a:fillRect/>
          </a:stretch>
        </p:blipFill>
        <p:spPr>
          <a:xfrm>
            <a:off x="1219200" y="76200"/>
            <a:ext cx="9144000" cy="5143500"/>
          </a:xfrm>
          <a:prstGeom prst="rect">
            <a:avLst/>
          </a:prstGeom>
          <a:noFill/>
          <a:ln>
            <a:noFill/>
          </a:ln>
        </p:spPr>
      </p:pic>
      <p:sp>
        <p:nvSpPr>
          <p:cNvPr id="192" name="Google Shape;192;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93" name="Google Shape;193;p24"/>
          <p:cNvSpPr txBox="1"/>
          <p:nvPr>
            <p:ph type="title"/>
          </p:nvPr>
        </p:nvSpPr>
        <p:spPr>
          <a:xfrm>
            <a:off x="311700" y="-121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FFFFFF"/>
                </a:solidFill>
              </a:rPr>
              <a:t>Percussionists Express the Need for a Sight Reading Resource </a:t>
            </a:r>
            <a:endParaRPr>
              <a:solidFill>
                <a:srgbClr val="FFFFFF"/>
              </a:solidFill>
            </a:endParaRPr>
          </a:p>
        </p:txBody>
      </p:sp>
      <p:pic>
        <p:nvPicPr>
          <p:cNvPr id="194" name="Google Shape;194;p24"/>
          <p:cNvPicPr preferRelativeResize="0"/>
          <p:nvPr/>
        </p:nvPicPr>
        <p:blipFill>
          <a:blip r:embed="rId6">
            <a:alphaModFix amt="71000"/>
          </a:blip>
          <a:stretch>
            <a:fillRect/>
          </a:stretch>
        </p:blipFill>
        <p:spPr>
          <a:xfrm rot="-615645">
            <a:off x="80664" y="3003566"/>
            <a:ext cx="3310321" cy="1202788"/>
          </a:xfrm>
          <a:prstGeom prst="rect">
            <a:avLst/>
          </a:prstGeom>
          <a:noFill/>
          <a:ln>
            <a:noFill/>
          </a:ln>
          <a:effectLst>
            <a:outerShdw blurRad="628650" rotWithShape="0" algn="bl" dir="5400000" dist="19050">
              <a:srgbClr val="000000">
                <a:alpha val="85000"/>
              </a:srgbClr>
            </a:outerShdw>
          </a:effectLst>
        </p:spPr>
      </p:pic>
      <p:pic>
        <p:nvPicPr>
          <p:cNvPr id="195" name="Google Shape;195;p24"/>
          <p:cNvPicPr preferRelativeResize="0"/>
          <p:nvPr/>
        </p:nvPicPr>
        <p:blipFill>
          <a:blip r:embed="rId7">
            <a:alphaModFix amt="77000"/>
          </a:blip>
          <a:stretch>
            <a:fillRect/>
          </a:stretch>
        </p:blipFill>
        <p:spPr>
          <a:xfrm rot="516627">
            <a:off x="5944682" y="2889016"/>
            <a:ext cx="3223635" cy="1170843"/>
          </a:xfrm>
          <a:prstGeom prst="rect">
            <a:avLst/>
          </a:prstGeom>
          <a:noFill/>
          <a:ln>
            <a:noFill/>
          </a:ln>
          <a:effectLst>
            <a:outerShdw blurRad="600075" rotWithShape="0" algn="bl" dir="5400000" dist="19050">
              <a:srgbClr val="000000">
                <a:alpha val="91000"/>
              </a:srgbClr>
            </a:outerShdw>
          </a:effectLst>
        </p:spPr>
      </p:pic>
      <p:pic>
        <p:nvPicPr>
          <p:cNvPr id="196" name="Google Shape;196;p24"/>
          <p:cNvPicPr preferRelativeResize="0"/>
          <p:nvPr/>
        </p:nvPicPr>
        <p:blipFill>
          <a:blip r:embed="rId8">
            <a:alphaModFix amt="62000"/>
          </a:blip>
          <a:stretch>
            <a:fillRect/>
          </a:stretch>
        </p:blipFill>
        <p:spPr>
          <a:xfrm rot="141105">
            <a:off x="2674300" y="4248124"/>
            <a:ext cx="3592801" cy="696875"/>
          </a:xfrm>
          <a:prstGeom prst="rect">
            <a:avLst/>
          </a:prstGeom>
          <a:noFill/>
          <a:ln>
            <a:noFill/>
          </a:ln>
          <a:effectLst>
            <a:outerShdw blurRad="800100" rotWithShape="0" algn="bl" dir="5400000" dist="19050">
              <a:srgbClr val="000000">
                <a:alpha val="79000"/>
              </a:srgbClr>
            </a:outerShdw>
          </a:effectLst>
        </p:spPr>
      </p:pic>
      <p:pic>
        <p:nvPicPr>
          <p:cNvPr id="197" name="Google Shape;197;p24"/>
          <p:cNvPicPr preferRelativeResize="0"/>
          <p:nvPr/>
        </p:nvPicPr>
        <p:blipFill>
          <a:blip r:embed="rId9">
            <a:alphaModFix amt="83000"/>
          </a:blip>
          <a:stretch>
            <a:fillRect/>
          </a:stretch>
        </p:blipFill>
        <p:spPr>
          <a:xfrm rot="611195">
            <a:off x="5342825" y="1006927"/>
            <a:ext cx="3736527" cy="1295025"/>
          </a:xfrm>
          <a:prstGeom prst="rect">
            <a:avLst/>
          </a:prstGeom>
          <a:noFill/>
          <a:ln>
            <a:noFill/>
          </a:ln>
          <a:effectLst>
            <a:outerShdw blurRad="714375" rotWithShape="0" algn="bl" dir="5400000" dist="19050">
              <a:srgbClr val="000000">
                <a:alpha val="86000"/>
              </a:srgbClr>
            </a:outerShdw>
          </a:effectLst>
        </p:spPr>
      </p:pic>
      <p:pic>
        <p:nvPicPr>
          <p:cNvPr id="198" name="Google Shape;198;p24"/>
          <p:cNvPicPr preferRelativeResize="0"/>
          <p:nvPr/>
        </p:nvPicPr>
        <p:blipFill>
          <a:blip r:embed="rId10">
            <a:alphaModFix amt="85000"/>
          </a:blip>
          <a:stretch>
            <a:fillRect/>
          </a:stretch>
        </p:blipFill>
        <p:spPr>
          <a:xfrm rot="-640868">
            <a:off x="194320" y="1548641"/>
            <a:ext cx="3394016" cy="625795"/>
          </a:xfrm>
          <a:prstGeom prst="rect">
            <a:avLst/>
          </a:prstGeom>
          <a:noFill/>
          <a:ln>
            <a:noFill/>
          </a:ln>
          <a:effectLst>
            <a:outerShdw blurRad="700088" rotWithShape="0" algn="bl" dir="5400000" dist="19050">
              <a:srgbClr val="000000">
                <a:alpha val="79000"/>
              </a:srgbClr>
            </a:outerShdw>
          </a:effectLst>
        </p:spPr>
      </p:pic>
      <p:sp>
        <p:nvSpPr>
          <p:cNvPr id="199" name="Google Shape;199;p24"/>
          <p:cNvSpPr txBox="1"/>
          <p:nvPr>
            <p:ph idx="1" type="body"/>
          </p:nvPr>
        </p:nvSpPr>
        <p:spPr>
          <a:xfrm>
            <a:off x="2917175" y="1878300"/>
            <a:ext cx="3362700" cy="2067900"/>
          </a:xfrm>
          <a:prstGeom prst="rect">
            <a:avLst/>
          </a:prstGeom>
          <a:effectLst>
            <a:outerShdw blurRad="871538" rotWithShape="0" algn="bl" dir="5400000" dist="19050">
              <a:srgbClr val="000000">
                <a:alpha val="87000"/>
              </a:srgbClr>
            </a:outerShdw>
          </a:effectLst>
        </p:spPr>
        <p:txBody>
          <a:bodyPr anchorCtr="0" anchor="t" bIns="91425" lIns="91425" spcFirstLastPara="1" rIns="91425" wrap="square" tIns="91425">
            <a:normAutofit/>
          </a:bodyPr>
          <a:lstStyle/>
          <a:p>
            <a:pPr indent="0" lvl="0" marL="0" rtl="0" algn="ctr">
              <a:spcBef>
                <a:spcPts val="0"/>
              </a:spcBef>
              <a:spcAft>
                <a:spcPts val="1200"/>
              </a:spcAft>
              <a:buNone/>
            </a:pPr>
            <a:r>
              <a:rPr lang="en" sz="1600">
                <a:solidFill>
                  <a:srgbClr val="FFFFFF"/>
                </a:solidFill>
              </a:rPr>
              <a:t>The need</a:t>
            </a:r>
            <a:r>
              <a:rPr b="1" lang="en" sz="1600">
                <a:solidFill>
                  <a:srgbClr val="FFFFFF"/>
                </a:solidFill>
              </a:rPr>
              <a:t> </a:t>
            </a:r>
            <a:r>
              <a:rPr lang="en" sz="1600">
                <a:solidFill>
                  <a:srgbClr val="FFFFFF"/>
                </a:solidFill>
              </a:rPr>
              <a:t>for dedicated </a:t>
            </a:r>
            <a:r>
              <a:rPr lang="en" sz="1600">
                <a:solidFill>
                  <a:srgbClr val="FFFFFF"/>
                </a:solidFill>
              </a:rPr>
              <a:t>Sight Reading</a:t>
            </a:r>
            <a:r>
              <a:rPr lang="en" sz="1600">
                <a:solidFill>
                  <a:srgbClr val="FFFFFF"/>
                </a:solidFill>
              </a:rPr>
              <a:t> </a:t>
            </a:r>
            <a:r>
              <a:rPr lang="en" sz="1600">
                <a:solidFill>
                  <a:schemeClr val="lt1"/>
                </a:solidFill>
              </a:rPr>
              <a:t>resources is </a:t>
            </a:r>
            <a:r>
              <a:rPr b="1" lang="en" sz="1600" u="sng">
                <a:solidFill>
                  <a:schemeClr val="lt1"/>
                </a:solidFill>
              </a:rPr>
              <a:t>widely expressed</a:t>
            </a:r>
            <a:r>
              <a:rPr b="1" lang="en" sz="1600">
                <a:solidFill>
                  <a:schemeClr val="lt1"/>
                </a:solidFill>
              </a:rPr>
              <a:t> </a:t>
            </a:r>
            <a:r>
              <a:rPr lang="en" sz="1600">
                <a:solidFill>
                  <a:schemeClr val="lt1"/>
                </a:solidFill>
              </a:rPr>
              <a:t>in Percussionists’ online communities and social media platforms </a:t>
            </a:r>
            <a:endParaRPr sz="1600">
              <a:solidFill>
                <a:srgbClr val="FFFFFF"/>
              </a:solidFill>
            </a:endParaRPr>
          </a:p>
        </p:txBody>
      </p:sp>
      <p:sp>
        <p:nvSpPr>
          <p:cNvPr id="200" name="Google Shape;200;p24"/>
          <p:cNvSpPr txBox="1"/>
          <p:nvPr/>
        </p:nvSpPr>
        <p:spPr>
          <a:xfrm>
            <a:off x="-82825" y="48810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Team Copper Fall 2023</a:t>
            </a:r>
            <a:endParaRPr/>
          </a:p>
        </p:txBody>
      </p:sp>
      <p:sp>
        <p:nvSpPr>
          <p:cNvPr id="201" name="Google Shape;201;p24"/>
          <p:cNvSpPr txBox="1"/>
          <p:nvPr/>
        </p:nvSpPr>
        <p:spPr>
          <a:xfrm>
            <a:off x="6737075" y="4964725"/>
            <a:ext cx="30000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u="sng">
                <a:solidFill>
                  <a:srgbClr val="999999"/>
                </a:solidFill>
              </a:rPr>
              <a:t>Image source: </a:t>
            </a:r>
            <a:r>
              <a:rPr lang="en" sz="400" u="sng">
                <a:solidFill>
                  <a:srgbClr val="999999"/>
                </a:solidFill>
                <a:hlinkClick r:id="rId11">
                  <a:extLst>
                    <a:ext uri="{A12FA001-AC4F-418D-AE19-62706E023703}">
                      <ahyp:hlinkClr val="tx"/>
                    </a:ext>
                  </a:extLst>
                </a:hlinkClick>
              </a:rPr>
              <a:t>https://i1.pickpik.com/photos/381/267/826/technology-computer-technology-preview.jpg</a:t>
            </a:r>
            <a:r>
              <a:rPr lang="en" sz="400">
                <a:solidFill>
                  <a:srgbClr val="999999"/>
                </a:solidFill>
              </a:rPr>
              <a:t> </a:t>
            </a:r>
            <a:endParaRPr sz="1100">
              <a:solidFill>
                <a:srgbClr val="99999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5"/>
          <p:cNvPicPr preferRelativeResize="0"/>
          <p:nvPr/>
        </p:nvPicPr>
        <p:blipFill>
          <a:blip r:embed="rId3">
            <a:alphaModFix/>
          </a:blip>
          <a:stretch>
            <a:fillRect/>
          </a:stretch>
        </p:blipFill>
        <p:spPr>
          <a:xfrm>
            <a:off x="0" y="-108214"/>
            <a:ext cx="9218273" cy="5327550"/>
          </a:xfrm>
          <a:prstGeom prst="rect">
            <a:avLst/>
          </a:prstGeom>
          <a:noFill/>
          <a:ln>
            <a:noFill/>
          </a:ln>
        </p:spPr>
      </p:pic>
      <p:sp>
        <p:nvSpPr>
          <p:cNvPr id="207" name="Google Shape;207;p25"/>
          <p:cNvSpPr txBox="1"/>
          <p:nvPr>
            <p:ph idx="1" type="body"/>
          </p:nvPr>
        </p:nvSpPr>
        <p:spPr>
          <a:xfrm>
            <a:off x="311700" y="390475"/>
            <a:ext cx="8520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chemeClr val="lt1"/>
              </a:buClr>
              <a:buSzPts val="2400"/>
              <a:buChar char="-"/>
            </a:pPr>
            <a:r>
              <a:rPr lang="en" sz="1500">
                <a:solidFill>
                  <a:schemeClr val="lt1"/>
                </a:solidFill>
              </a:rPr>
              <a:t>Percussionists struggle with low reading levels </a:t>
            </a:r>
            <a:endParaRPr sz="1700">
              <a:solidFill>
                <a:schemeClr val="lt1"/>
              </a:solidFill>
            </a:endParaRPr>
          </a:p>
          <a:p>
            <a:pPr indent="-355600" lvl="0" marL="457200" rtl="0" algn="l">
              <a:spcBef>
                <a:spcPts val="0"/>
              </a:spcBef>
              <a:spcAft>
                <a:spcPts val="0"/>
              </a:spcAft>
              <a:buClr>
                <a:schemeClr val="lt1"/>
              </a:buClr>
              <a:buSzPts val="2000"/>
              <a:buChar char="-"/>
            </a:pPr>
            <a:r>
              <a:rPr lang="en" sz="1300">
                <a:solidFill>
                  <a:schemeClr val="lt1"/>
                </a:solidFill>
              </a:rPr>
              <a:t>Especially true in High School Orchestras/Bands </a:t>
            </a:r>
            <a:endParaRPr sz="1300">
              <a:solidFill>
                <a:schemeClr val="lt1"/>
              </a:solidFill>
            </a:endParaRPr>
          </a:p>
          <a:p>
            <a:pPr indent="-355600" lvl="1" marL="914400" rtl="0" algn="l">
              <a:spcBef>
                <a:spcPts val="0"/>
              </a:spcBef>
              <a:spcAft>
                <a:spcPts val="0"/>
              </a:spcAft>
              <a:buClr>
                <a:schemeClr val="lt1"/>
              </a:buClr>
              <a:buSzPts val="2000"/>
              <a:buChar char="-"/>
            </a:pPr>
            <a:r>
              <a:rPr lang="en">
                <a:solidFill>
                  <a:srgbClr val="FBFBFB"/>
                </a:solidFill>
              </a:rPr>
              <a:t>Out of selected North Carolina schools, percussionists tested lower in their music reading level compared to their other band/orchestra counterparts.</a:t>
            </a:r>
            <a:r>
              <a:rPr baseline="30000" lang="en" sz="1300">
                <a:solidFill>
                  <a:schemeClr val="lt1"/>
                </a:solidFill>
              </a:rPr>
              <a:t>(4</a:t>
            </a:r>
            <a:r>
              <a:rPr baseline="30000" lang="en" sz="1300">
                <a:solidFill>
                  <a:schemeClr val="lt1"/>
                </a:solidFill>
              </a:rPr>
              <a:t>)</a:t>
            </a:r>
            <a:r>
              <a:rPr lang="en" sz="1300">
                <a:solidFill>
                  <a:schemeClr val="lt1"/>
                </a:solidFill>
              </a:rPr>
              <a:t>     </a:t>
            </a:r>
            <a:endParaRPr sz="2000">
              <a:solidFill>
                <a:schemeClr val="lt1"/>
              </a:solidFill>
            </a:endParaRPr>
          </a:p>
        </p:txBody>
      </p:sp>
      <p:sp>
        <p:nvSpPr>
          <p:cNvPr id="208" name="Google Shape;208;p25"/>
          <p:cNvSpPr txBox="1"/>
          <p:nvPr/>
        </p:nvSpPr>
        <p:spPr>
          <a:xfrm>
            <a:off x="405150" y="1929600"/>
            <a:ext cx="3232200" cy="1065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a:solidFill>
                  <a:schemeClr val="lt1"/>
                </a:solidFill>
              </a:rPr>
              <a:t>This lower proficiency level can </a:t>
            </a:r>
            <a:r>
              <a:rPr b="1" i="1" lang="en">
                <a:solidFill>
                  <a:schemeClr val="lt1"/>
                </a:solidFill>
              </a:rPr>
              <a:t>severely </a:t>
            </a:r>
            <a:r>
              <a:rPr lang="en">
                <a:solidFill>
                  <a:schemeClr val="lt1"/>
                </a:solidFill>
              </a:rPr>
              <a:t>affect their Sight Reading capabilities </a:t>
            </a:r>
            <a:endParaRPr>
              <a:solidFill>
                <a:schemeClr val="lt1"/>
              </a:solidFill>
            </a:endParaRPr>
          </a:p>
          <a:p>
            <a:pPr indent="-304800" lvl="1" marL="914400" rtl="0" algn="l">
              <a:spcBef>
                <a:spcPts val="0"/>
              </a:spcBef>
              <a:spcAft>
                <a:spcPts val="0"/>
              </a:spcAft>
              <a:buClr>
                <a:schemeClr val="lt1"/>
              </a:buClr>
              <a:buSzPts val="1200"/>
              <a:buChar char="-"/>
            </a:pPr>
            <a:r>
              <a:rPr lang="en" sz="1200">
                <a:solidFill>
                  <a:schemeClr val="lt1"/>
                </a:solidFill>
              </a:rPr>
              <a:t>If a percussionist struggles with reading in general, they stand no chance reading at first sight </a:t>
            </a:r>
            <a:endParaRPr sz="1200">
              <a:solidFill>
                <a:schemeClr val="lt1"/>
              </a:solidFill>
            </a:endParaRPr>
          </a:p>
        </p:txBody>
      </p:sp>
      <p:sp>
        <p:nvSpPr>
          <p:cNvPr id="209" name="Google Shape;209;p25"/>
          <p:cNvSpPr txBox="1"/>
          <p:nvPr>
            <p:ph type="title"/>
          </p:nvPr>
        </p:nvSpPr>
        <p:spPr>
          <a:xfrm>
            <a:off x="227100" y="-88375"/>
            <a:ext cx="87939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Percussionists</a:t>
            </a:r>
            <a:r>
              <a:rPr lang="en">
                <a:solidFill>
                  <a:schemeClr val="lt1"/>
                </a:solidFill>
              </a:rPr>
              <a:t>’</a:t>
            </a:r>
            <a:r>
              <a:rPr lang="en">
                <a:solidFill>
                  <a:schemeClr val="lt1"/>
                </a:solidFill>
              </a:rPr>
              <a:t> </a:t>
            </a:r>
            <a:r>
              <a:rPr lang="en">
                <a:solidFill>
                  <a:schemeClr val="lt1"/>
                </a:solidFill>
              </a:rPr>
              <a:t>Musical Reading Levels are Inferior</a:t>
            </a:r>
            <a:endParaRPr>
              <a:solidFill>
                <a:schemeClr val="lt1"/>
              </a:solidFill>
            </a:endParaRPr>
          </a:p>
        </p:txBody>
      </p:sp>
      <p:sp>
        <p:nvSpPr>
          <p:cNvPr id="210" name="Google Shape;21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211" name="Google Shape;211;p25" title="Points scored"/>
          <p:cNvPicPr preferRelativeResize="0"/>
          <p:nvPr/>
        </p:nvPicPr>
        <p:blipFill>
          <a:blip r:embed="rId4">
            <a:alphaModFix/>
          </a:blip>
          <a:stretch>
            <a:fillRect/>
          </a:stretch>
        </p:blipFill>
        <p:spPr>
          <a:xfrm>
            <a:off x="3615055" y="1907700"/>
            <a:ext cx="5092965" cy="3149126"/>
          </a:xfrm>
          <a:prstGeom prst="rect">
            <a:avLst/>
          </a:prstGeom>
          <a:noFill/>
          <a:ln>
            <a:noFill/>
          </a:ln>
        </p:spPr>
      </p:pic>
      <p:pic>
        <p:nvPicPr>
          <p:cNvPr id="212" name="Google Shape;212;p25"/>
          <p:cNvPicPr preferRelativeResize="0"/>
          <p:nvPr/>
        </p:nvPicPr>
        <p:blipFill>
          <a:blip r:embed="rId5">
            <a:alphaModFix/>
          </a:blip>
          <a:stretch>
            <a:fillRect/>
          </a:stretch>
        </p:blipFill>
        <p:spPr>
          <a:xfrm>
            <a:off x="3957575" y="4330850"/>
            <a:ext cx="4674251" cy="640543"/>
          </a:xfrm>
          <a:prstGeom prst="rect">
            <a:avLst/>
          </a:prstGeom>
          <a:noFill/>
          <a:ln>
            <a:noFill/>
          </a:ln>
        </p:spPr>
      </p:pic>
      <p:sp>
        <p:nvSpPr>
          <p:cNvPr id="213" name="Google Shape;213;p25"/>
          <p:cNvSpPr txBox="1"/>
          <p:nvPr/>
        </p:nvSpPr>
        <p:spPr>
          <a:xfrm>
            <a:off x="4837500" y="4795525"/>
            <a:ext cx="31266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Source of Data:</a:t>
            </a:r>
            <a:r>
              <a:rPr lang="en" sz="600">
                <a:solidFill>
                  <a:schemeClr val="lt1"/>
                </a:solidFill>
              </a:rPr>
              <a:t> </a:t>
            </a:r>
            <a:r>
              <a:rPr lang="en" sz="600" u="sng">
                <a:solidFill>
                  <a:schemeClr val="hlink"/>
                </a:solidFill>
                <a:hlinkClick r:id="rId6"/>
              </a:rPr>
              <a:t>https://libres.uncg.edu/ir/uncg/f/Wheeler_uncg_9303961.pdf</a:t>
            </a:r>
            <a:r>
              <a:rPr lang="en" sz="600">
                <a:solidFill>
                  <a:schemeClr val="dk1"/>
                </a:solidFill>
              </a:rPr>
              <a:t>   </a:t>
            </a:r>
            <a:endParaRPr/>
          </a:p>
        </p:txBody>
      </p:sp>
      <p:sp>
        <p:nvSpPr>
          <p:cNvPr id="214" name="Google Shape;214;p25"/>
          <p:cNvSpPr txBox="1"/>
          <p:nvPr/>
        </p:nvSpPr>
        <p:spPr>
          <a:xfrm>
            <a:off x="405150" y="3379750"/>
            <a:ext cx="3135600" cy="828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Char char="-"/>
            </a:pPr>
            <a:r>
              <a:rPr lang="en" sz="1300">
                <a:solidFill>
                  <a:schemeClr val="lt1"/>
                </a:solidFill>
              </a:rPr>
              <a:t>Percussionists </a:t>
            </a:r>
            <a:r>
              <a:rPr b="1" lang="en" sz="1300">
                <a:solidFill>
                  <a:schemeClr val="lt1"/>
                </a:solidFill>
              </a:rPr>
              <a:t>need a tool</a:t>
            </a:r>
            <a:r>
              <a:rPr lang="en" sz="1300">
                <a:solidFill>
                  <a:schemeClr val="lt1"/>
                </a:solidFill>
              </a:rPr>
              <a:t> that they can </a:t>
            </a:r>
            <a:r>
              <a:rPr b="1" lang="en" sz="1300">
                <a:solidFill>
                  <a:schemeClr val="lt1"/>
                </a:solidFill>
              </a:rPr>
              <a:t>repeatedly</a:t>
            </a:r>
            <a:r>
              <a:rPr b="1" lang="en" sz="1300">
                <a:solidFill>
                  <a:schemeClr val="lt1"/>
                </a:solidFill>
              </a:rPr>
              <a:t> </a:t>
            </a:r>
            <a:r>
              <a:rPr lang="en" sz="1300">
                <a:solidFill>
                  <a:schemeClr val="lt1"/>
                </a:solidFill>
              </a:rPr>
              <a:t>use to improve their music reading which will in correlation help their sight reading </a:t>
            </a:r>
            <a:endParaRPr sz="1300">
              <a:solidFill>
                <a:schemeClr val="lt1"/>
              </a:solidFill>
            </a:endParaRPr>
          </a:p>
        </p:txBody>
      </p:sp>
      <p:sp>
        <p:nvSpPr>
          <p:cNvPr id="215" name="Google Shape;215;p25"/>
          <p:cNvSpPr txBox="1"/>
          <p:nvPr/>
        </p:nvSpPr>
        <p:spPr>
          <a:xfrm>
            <a:off x="-51575" y="488062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Team Copper Fall 2023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26"/>
          <p:cNvPicPr preferRelativeResize="0"/>
          <p:nvPr/>
        </p:nvPicPr>
        <p:blipFill>
          <a:blip r:embed="rId3">
            <a:alphaModFix/>
          </a:blip>
          <a:stretch>
            <a:fillRect/>
          </a:stretch>
        </p:blipFill>
        <p:spPr>
          <a:xfrm>
            <a:off x="0" y="-54425"/>
            <a:ext cx="9234401" cy="5288649"/>
          </a:xfrm>
          <a:prstGeom prst="rect">
            <a:avLst/>
          </a:prstGeom>
          <a:noFill/>
          <a:ln>
            <a:noFill/>
          </a:ln>
        </p:spPr>
      </p:pic>
      <p:sp>
        <p:nvSpPr>
          <p:cNvPr id="221" name="Google Shape;221;p26"/>
          <p:cNvSpPr txBox="1"/>
          <p:nvPr/>
        </p:nvSpPr>
        <p:spPr>
          <a:xfrm>
            <a:off x="6320125" y="1273650"/>
            <a:ext cx="2713200" cy="3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Students</a:t>
            </a:r>
            <a:r>
              <a:rPr lang="en" sz="1800">
                <a:solidFill>
                  <a:schemeClr val="lt1"/>
                </a:solidFill>
              </a:rPr>
              <a:t> that</a:t>
            </a:r>
            <a:endParaRPr sz="1800">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are without a resource they can apply what they’ve learned  </a:t>
            </a:r>
            <a:endParaRPr>
              <a:solidFill>
                <a:schemeClr val="lt1"/>
              </a:solidFill>
            </a:endParaRPr>
          </a:p>
        </p:txBody>
      </p:sp>
      <p:sp>
        <p:nvSpPr>
          <p:cNvPr id="222" name="Google Shape;22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solidFill>
                  <a:schemeClr val="lt1"/>
                </a:solidFill>
              </a:rPr>
              <a:t>Who is Suffering from this Problem? </a:t>
            </a:r>
            <a:endParaRPr>
              <a:solidFill>
                <a:schemeClr val="lt1"/>
              </a:solidFill>
            </a:endParaRPr>
          </a:p>
          <a:p>
            <a:pPr indent="0" lvl="0" marL="0" rtl="0" algn="ctr">
              <a:spcBef>
                <a:spcPts val="0"/>
              </a:spcBef>
              <a:spcAft>
                <a:spcPts val="0"/>
              </a:spcAft>
              <a:buNone/>
            </a:pPr>
            <a:r>
              <a:t/>
            </a:r>
            <a:endParaRPr>
              <a:solidFill>
                <a:schemeClr val="lt1"/>
              </a:solidFill>
            </a:endParaRPr>
          </a:p>
        </p:txBody>
      </p:sp>
      <p:sp>
        <p:nvSpPr>
          <p:cNvPr id="223" name="Google Shape;22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24" name="Google Shape;224;p26"/>
          <p:cNvSpPr txBox="1"/>
          <p:nvPr/>
        </p:nvSpPr>
        <p:spPr>
          <a:xfrm>
            <a:off x="3215400" y="1426050"/>
            <a:ext cx="2713200" cy="3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lt1"/>
                </a:solidFill>
              </a:rPr>
              <a:t>Percussionist </a:t>
            </a:r>
            <a:r>
              <a:rPr lang="en" sz="1700">
                <a:solidFill>
                  <a:schemeClr val="lt1"/>
                </a:solidFill>
              </a:rPr>
              <a:t>who</a:t>
            </a:r>
            <a:endParaRPr sz="1700">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have instruments that are excluded in current solutions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s</a:t>
            </a:r>
            <a:r>
              <a:rPr lang="en">
                <a:solidFill>
                  <a:schemeClr val="lt1"/>
                </a:solidFill>
              </a:rPr>
              <a:t>uffer from a low music literacy level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express online a tool to improve their Sight Reading </a:t>
            </a:r>
            <a:endParaRPr>
              <a:solidFill>
                <a:schemeClr val="lt1"/>
              </a:solidFill>
            </a:endParaRPr>
          </a:p>
        </p:txBody>
      </p:sp>
      <p:sp>
        <p:nvSpPr>
          <p:cNvPr id="225" name="Google Shape;225;p26"/>
          <p:cNvSpPr txBox="1"/>
          <p:nvPr/>
        </p:nvSpPr>
        <p:spPr>
          <a:xfrm>
            <a:off x="266000" y="1273650"/>
            <a:ext cx="2713200" cy="3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Teachers </a:t>
            </a:r>
            <a:r>
              <a:rPr lang="en" sz="1800">
                <a:solidFill>
                  <a:schemeClr val="lt1"/>
                </a:solidFill>
              </a:rPr>
              <a:t>who need</a:t>
            </a:r>
            <a:endParaRPr sz="1800">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a tool that helps teach their students how to Sight Read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a Sight Reading resource that </a:t>
            </a:r>
            <a:r>
              <a:rPr lang="en">
                <a:solidFill>
                  <a:schemeClr val="lt1"/>
                </a:solidFill>
              </a:rPr>
              <a:t>won’t run out </a:t>
            </a:r>
            <a:endParaRPr>
              <a:solidFill>
                <a:schemeClr val="lt1"/>
              </a:solidFill>
            </a:endParaRPr>
          </a:p>
        </p:txBody>
      </p:sp>
      <p:sp>
        <p:nvSpPr>
          <p:cNvPr id="226" name="Google Shape;226;p26"/>
          <p:cNvSpPr txBox="1"/>
          <p:nvPr/>
        </p:nvSpPr>
        <p:spPr>
          <a:xfrm>
            <a:off x="-58975" y="48048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Team Copper Fall 2023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27"/>
          <p:cNvPicPr preferRelativeResize="0"/>
          <p:nvPr/>
        </p:nvPicPr>
        <p:blipFill>
          <a:blip r:embed="rId3">
            <a:alphaModFix/>
          </a:blip>
          <a:stretch>
            <a:fillRect/>
          </a:stretch>
        </p:blipFill>
        <p:spPr>
          <a:xfrm>
            <a:off x="-59775" y="-58200"/>
            <a:ext cx="9237576" cy="5192599"/>
          </a:xfrm>
          <a:prstGeom prst="rect">
            <a:avLst/>
          </a:prstGeom>
          <a:noFill/>
          <a:ln>
            <a:noFill/>
          </a:ln>
        </p:spPr>
      </p:pic>
      <p:sp>
        <p:nvSpPr>
          <p:cNvPr id="232" name="Google Shape;23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Problem </a:t>
            </a:r>
            <a:r>
              <a:rPr lang="en">
                <a:solidFill>
                  <a:schemeClr val="lt1"/>
                </a:solidFill>
              </a:rPr>
              <a:t>Statement </a:t>
            </a:r>
            <a:endParaRPr>
              <a:solidFill>
                <a:schemeClr val="lt1"/>
              </a:solidFill>
            </a:endParaRPr>
          </a:p>
        </p:txBody>
      </p:sp>
      <p:sp>
        <p:nvSpPr>
          <p:cNvPr id="233" name="Google Shape;233;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34" name="Google Shape;234;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solidFill>
                  <a:schemeClr val="lt1"/>
                </a:solidFill>
              </a:rPr>
              <a:t>Percussionists face a distinctive set of challenges with their instruments, yet they currently lack a </a:t>
            </a:r>
            <a:r>
              <a:rPr lang="en">
                <a:solidFill>
                  <a:schemeClr val="lt1"/>
                </a:solidFill>
              </a:rPr>
              <a:t>specialized</a:t>
            </a:r>
            <a:r>
              <a:rPr lang="en">
                <a:solidFill>
                  <a:schemeClr val="lt1"/>
                </a:solidFill>
              </a:rPr>
              <a:t> sight-reading application meticulously crafted to address their specific needs. This absence significantly impedes their ability to adequately prepare for auditions, engage in effective daily practice, deliver </a:t>
            </a:r>
            <a:r>
              <a:rPr lang="en">
                <a:solidFill>
                  <a:schemeClr val="lt1"/>
                </a:solidFill>
              </a:rPr>
              <a:t>impactful teaching sessions, and overall, hinder their progress in honing their musical skills.</a:t>
            </a:r>
            <a:endParaRPr>
              <a:solidFill>
                <a:schemeClr val="lt1"/>
              </a:solidFill>
            </a:endParaRPr>
          </a:p>
          <a:p>
            <a:pPr indent="0" lvl="0" marL="0" rtl="0" algn="ctr">
              <a:spcBef>
                <a:spcPts val="1200"/>
              </a:spcBef>
              <a:spcAft>
                <a:spcPts val="0"/>
              </a:spcAft>
              <a:buClr>
                <a:schemeClr val="dk1"/>
              </a:buClr>
              <a:buSzPts val="1100"/>
              <a:buFont typeface="Arial"/>
              <a:buNone/>
            </a:pPr>
            <a:r>
              <a:t/>
            </a:r>
            <a:endParaRPr>
              <a:solidFill>
                <a:schemeClr val="lt1"/>
              </a:solidFill>
            </a:endParaRPr>
          </a:p>
          <a:p>
            <a:pPr indent="0" lvl="0" marL="0" rtl="0" algn="ctr">
              <a:spcBef>
                <a:spcPts val="1200"/>
              </a:spcBef>
              <a:spcAft>
                <a:spcPts val="1200"/>
              </a:spcAft>
              <a:buNone/>
            </a:pPr>
            <a:r>
              <a:t/>
            </a:r>
            <a:endParaRPr>
              <a:solidFill>
                <a:schemeClr val="lt1"/>
              </a:solidFill>
            </a:endParaRPr>
          </a:p>
        </p:txBody>
      </p:sp>
      <p:sp>
        <p:nvSpPr>
          <p:cNvPr id="235" name="Google Shape;235;p27"/>
          <p:cNvSpPr txBox="1"/>
          <p:nvPr/>
        </p:nvSpPr>
        <p:spPr>
          <a:xfrm>
            <a:off x="-59775" y="48048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Team Copper Fall 2023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41" name="Google Shape;241;p28"/>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Problem Characteristic</a:t>
            </a:r>
            <a:r>
              <a:rPr lang="en">
                <a:solidFill>
                  <a:schemeClr val="lt1"/>
                </a:solidFill>
              </a:rPr>
              <a:t>s</a:t>
            </a:r>
            <a:endParaRPr>
              <a:solidFill>
                <a:schemeClr val="lt1"/>
              </a:solidFill>
            </a:endParaRPr>
          </a:p>
        </p:txBody>
      </p:sp>
      <p:sp>
        <p:nvSpPr>
          <p:cNvPr id="242" name="Google Shape;242;p28"/>
          <p:cNvSpPr txBox="1"/>
          <p:nvPr/>
        </p:nvSpPr>
        <p:spPr>
          <a:xfrm>
            <a:off x="445800" y="981625"/>
            <a:ext cx="8252400" cy="36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lt1"/>
                </a:solidFill>
              </a:rPr>
              <a:t>I</a:t>
            </a:r>
            <a:r>
              <a:rPr b="1" lang="en">
                <a:solidFill>
                  <a:schemeClr val="lt1"/>
                </a:solidFill>
              </a:rPr>
              <a:t>nefficien</a:t>
            </a:r>
            <a:r>
              <a:rPr b="1" lang="en">
                <a:solidFill>
                  <a:schemeClr val="lt1"/>
                </a:solidFill>
              </a:rPr>
              <a:t>t Teaching</a:t>
            </a:r>
            <a:r>
              <a:rPr b="1" lang="en">
                <a:solidFill>
                  <a:schemeClr val="lt1"/>
                </a:solidFill>
              </a:rPr>
              <a:t>:</a:t>
            </a:r>
            <a:endParaRPr b="1">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Lack a resource to help isolate certain musical concept</a:t>
            </a:r>
            <a:r>
              <a:rPr lang="en">
                <a:solidFill>
                  <a:schemeClr val="lt1"/>
                </a:solidFill>
              </a:rPr>
              <a:t>s (scales, rudiments, arpeggios, etc.) making it harder to teach sight reading </a:t>
            </a:r>
            <a:endParaRPr>
              <a:solidFill>
                <a:schemeClr val="lt1"/>
              </a:solidFill>
            </a:endParaRPr>
          </a:p>
          <a:p>
            <a:pPr indent="0" lvl="0" marL="0" rtl="0" algn="l">
              <a:spcBef>
                <a:spcPts val="0"/>
              </a:spcBef>
              <a:spcAft>
                <a:spcPts val="0"/>
              </a:spcAft>
              <a:buNone/>
            </a:pPr>
            <a:r>
              <a:rPr b="1" lang="en">
                <a:solidFill>
                  <a:schemeClr val="lt1"/>
                </a:solidFill>
              </a:rPr>
              <a:t>Costly Resources</a:t>
            </a:r>
            <a:r>
              <a:rPr b="1" lang="en">
                <a:solidFill>
                  <a:schemeClr val="lt1"/>
                </a:solidFill>
              </a:rPr>
              <a:t>: </a:t>
            </a:r>
            <a:endParaRPr b="1">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Purchasing various books for diverse percussion instruments can be expensive.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Available books often lack an organized and effective structure for progressive sight-reading practice.  Moreover, percussionists frequently encounter pieces in these books that are either too easy or excessively challenging making it difficult to consistently find material that matches their skill level. </a:t>
            </a:r>
            <a:endParaRPr>
              <a:solidFill>
                <a:schemeClr val="lt1"/>
              </a:solidFill>
            </a:endParaRPr>
          </a:p>
          <a:p>
            <a:pPr indent="0" lvl="0" marL="0" rtl="0" algn="l">
              <a:spcBef>
                <a:spcPts val="0"/>
              </a:spcBef>
              <a:spcAft>
                <a:spcPts val="0"/>
              </a:spcAft>
              <a:buNone/>
            </a:pPr>
            <a:r>
              <a:rPr b="1" lang="en">
                <a:solidFill>
                  <a:schemeClr val="lt1"/>
                </a:solidFill>
              </a:rPr>
              <a:t>Limited Resources</a:t>
            </a:r>
            <a:r>
              <a:rPr b="1" lang="en">
                <a:solidFill>
                  <a:schemeClr val="lt1"/>
                </a:solidFill>
              </a:rPr>
              <a:t>: </a:t>
            </a:r>
            <a:endParaRPr b="1">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Repeatedly having to sight read different sheet music is important to improve this skill</a:t>
            </a:r>
            <a:r>
              <a:rPr lang="en">
                <a:solidFill>
                  <a:schemeClr val="lt1"/>
                </a:solidFill>
              </a:rPr>
              <a:t>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No matter how helpful they are, books are a resource that will eventually run out </a:t>
            </a:r>
            <a:endParaRPr>
              <a:solidFill>
                <a:schemeClr val="lt1"/>
              </a:solidFill>
            </a:endParaRPr>
          </a:p>
          <a:p>
            <a:pPr indent="0" lvl="0" marL="0" rtl="0" algn="l">
              <a:spcBef>
                <a:spcPts val="0"/>
              </a:spcBef>
              <a:spcAft>
                <a:spcPts val="0"/>
              </a:spcAft>
              <a:buNone/>
            </a:pPr>
            <a:r>
              <a:rPr b="1" lang="en">
                <a:solidFill>
                  <a:schemeClr val="lt1"/>
                </a:solidFill>
              </a:rPr>
              <a:t>Auditions: </a:t>
            </a:r>
            <a:endParaRPr b="1">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Some ensembles (group of musicians) r</a:t>
            </a:r>
            <a:r>
              <a:rPr lang="en">
                <a:solidFill>
                  <a:schemeClr val="lt1"/>
                </a:solidFill>
              </a:rPr>
              <a:t>equire an adequate enough level of sight reading </a:t>
            </a:r>
            <a:endParaRPr>
              <a:solidFill>
                <a:schemeClr val="lt1"/>
              </a:solidFill>
            </a:endParaRPr>
          </a:p>
          <a:p>
            <a:pPr indent="-317500" lvl="0" marL="914400" rtl="0" algn="l">
              <a:spcBef>
                <a:spcPts val="0"/>
              </a:spcBef>
              <a:spcAft>
                <a:spcPts val="0"/>
              </a:spcAft>
              <a:buClr>
                <a:schemeClr val="lt1"/>
              </a:buClr>
              <a:buSzPts val="1400"/>
              <a:buChar char="-"/>
            </a:pPr>
            <a:r>
              <a:rPr lang="en">
                <a:solidFill>
                  <a:schemeClr val="lt1"/>
                </a:solidFill>
              </a:rPr>
              <a:t>Resources are very scarce online, leaving percussionists in a difficult spot </a:t>
            </a:r>
            <a:endParaRPr>
              <a:solidFill>
                <a:schemeClr val="lt1"/>
              </a:solidFill>
            </a:endParaRPr>
          </a:p>
        </p:txBody>
      </p:sp>
      <p:sp>
        <p:nvSpPr>
          <p:cNvPr id="243" name="Google Shape;243;p28"/>
          <p:cNvSpPr txBox="1"/>
          <p:nvPr/>
        </p:nvSpPr>
        <p:spPr>
          <a:xfrm>
            <a:off x="-58925" y="471812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Team Copper Fall 2023</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9"/>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Current Process Flow </a:t>
            </a:r>
            <a:endParaRPr>
              <a:solidFill>
                <a:schemeClr val="lt1"/>
              </a:solidFill>
            </a:endParaRPr>
          </a:p>
        </p:txBody>
      </p:sp>
      <p:sp>
        <p:nvSpPr>
          <p:cNvPr id="249" name="Google Shape;24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50" name="Google Shape;250;p29"/>
          <p:cNvSpPr txBox="1"/>
          <p:nvPr/>
        </p:nvSpPr>
        <p:spPr>
          <a:xfrm>
            <a:off x="6990800" y="2953425"/>
            <a:ext cx="6201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^And </a:t>
            </a:r>
            <a:r>
              <a:rPr lang="en"/>
              <a:t>Here</a:t>
            </a:r>
            <a:endParaRPr/>
          </a:p>
        </p:txBody>
      </p:sp>
      <p:pic>
        <p:nvPicPr>
          <p:cNvPr id="251" name="Google Shape;251;p29"/>
          <p:cNvPicPr preferRelativeResize="0"/>
          <p:nvPr/>
        </p:nvPicPr>
        <p:blipFill>
          <a:blip r:embed="rId3">
            <a:alphaModFix/>
          </a:blip>
          <a:stretch>
            <a:fillRect/>
          </a:stretch>
        </p:blipFill>
        <p:spPr>
          <a:xfrm>
            <a:off x="315550" y="482100"/>
            <a:ext cx="8176526" cy="459929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0"/>
          <p:cNvPicPr preferRelativeResize="0"/>
          <p:nvPr/>
        </p:nvPicPr>
        <p:blipFill>
          <a:blip r:embed="rId4">
            <a:alphaModFix/>
          </a:blip>
          <a:stretch>
            <a:fillRect/>
          </a:stretch>
        </p:blipFill>
        <p:spPr>
          <a:xfrm>
            <a:off x="0" y="-49100"/>
            <a:ext cx="9144003" cy="5192599"/>
          </a:xfrm>
          <a:prstGeom prst="rect">
            <a:avLst/>
          </a:prstGeom>
          <a:noFill/>
          <a:ln>
            <a:noFill/>
          </a:ln>
        </p:spPr>
      </p:pic>
      <p:sp>
        <p:nvSpPr>
          <p:cNvPr id="257" name="Google Shape;25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Solution Statement </a:t>
            </a:r>
            <a:endParaRPr>
              <a:solidFill>
                <a:schemeClr val="lt1"/>
              </a:solidFill>
            </a:endParaRPr>
          </a:p>
        </p:txBody>
      </p:sp>
      <p:sp>
        <p:nvSpPr>
          <p:cNvPr id="258" name="Google Shape;258;p30"/>
          <p:cNvSpPr txBox="1"/>
          <p:nvPr>
            <p:ph idx="1" type="body"/>
          </p:nvPr>
        </p:nvSpPr>
        <p:spPr>
          <a:xfrm>
            <a:off x="311700" y="11322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solidFill>
                  <a:schemeClr val="lt1"/>
                </a:solidFill>
              </a:rPr>
              <a:t>PercussAtSight </a:t>
            </a:r>
            <a:r>
              <a:rPr lang="en">
                <a:solidFill>
                  <a:schemeClr val="lt1"/>
                </a:solidFill>
              </a:rPr>
              <a:t>stands as an innovative sight-reading coach designed to revolutionize </a:t>
            </a:r>
            <a:r>
              <a:rPr lang="en">
                <a:solidFill>
                  <a:schemeClr val="lt1"/>
                </a:solidFill>
              </a:rPr>
              <a:t>percussionists</a:t>
            </a:r>
            <a:r>
              <a:rPr lang="en">
                <a:solidFill>
                  <a:schemeClr val="lt1"/>
                </a:solidFill>
              </a:rPr>
              <a:t>’ practice routines. Offering an </a:t>
            </a:r>
            <a:r>
              <a:rPr lang="en">
                <a:solidFill>
                  <a:schemeClr val="lt1"/>
                </a:solidFill>
              </a:rPr>
              <a:t>expansive</a:t>
            </a:r>
            <a:r>
              <a:rPr lang="en">
                <a:solidFill>
                  <a:schemeClr val="lt1"/>
                </a:solidFill>
              </a:rPr>
              <a:t>, adaptable, and interactive reservoir of sight-reading content. PercussAtSight caters specifically to the distinct requirements of percussion </a:t>
            </a:r>
            <a:r>
              <a:rPr lang="en">
                <a:solidFill>
                  <a:schemeClr val="lt1"/>
                </a:solidFill>
              </a:rPr>
              <a:t>musicians</a:t>
            </a:r>
            <a:r>
              <a:rPr lang="en">
                <a:solidFill>
                  <a:schemeClr val="lt1"/>
                </a:solidFill>
              </a:rPr>
              <a:t>. In </a:t>
            </a:r>
            <a:r>
              <a:rPr lang="en">
                <a:solidFill>
                  <a:schemeClr val="lt1"/>
                </a:solidFill>
              </a:rPr>
              <a:t>contrast</a:t>
            </a:r>
            <a:r>
              <a:rPr lang="en">
                <a:solidFill>
                  <a:schemeClr val="lt1"/>
                </a:solidFill>
              </a:rPr>
              <a:t> to </a:t>
            </a:r>
            <a:r>
              <a:rPr lang="en">
                <a:solidFill>
                  <a:schemeClr val="lt1"/>
                </a:solidFill>
              </a:rPr>
              <a:t>conventional, limited practice materials,  PercussAtSight dynamically generates percussion scores and drum charts, ensuring musicians remain engrossed, continually challenged, and well-prepared. Harnessing cutting-edge software capabilities, this platform emerges as an unrivaled asset for percussionists, educators, and students across all proficiency levels.</a:t>
            </a:r>
            <a:endParaRPr>
              <a:solidFill>
                <a:schemeClr val="lt1"/>
              </a:solidFill>
            </a:endParaRPr>
          </a:p>
        </p:txBody>
      </p:sp>
      <p:sp>
        <p:nvSpPr>
          <p:cNvPr id="259" name="Google Shape;259;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60" name="Google Shape;260;p30"/>
          <p:cNvSpPr txBox="1"/>
          <p:nvPr/>
        </p:nvSpPr>
        <p:spPr>
          <a:xfrm>
            <a:off x="-44225" y="48561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Team Copper Fall 2023</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Solution Characteristics</a:t>
            </a:r>
            <a:endParaRPr>
              <a:solidFill>
                <a:schemeClr val="lt1"/>
              </a:solidFill>
            </a:endParaRPr>
          </a:p>
        </p:txBody>
      </p:sp>
      <p:sp>
        <p:nvSpPr>
          <p:cNvPr id="266" name="Google Shape;266;p31"/>
          <p:cNvSpPr txBox="1"/>
          <p:nvPr>
            <p:ph idx="1" type="body"/>
          </p:nvPr>
        </p:nvSpPr>
        <p:spPr>
          <a:xfrm>
            <a:off x="311700" y="9093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sz="1900">
                <a:solidFill>
                  <a:schemeClr val="lt1"/>
                </a:solidFill>
              </a:rPr>
              <a:t>Teaching tool</a:t>
            </a:r>
            <a:r>
              <a:rPr lang="en" sz="1400">
                <a:solidFill>
                  <a:schemeClr val="lt1"/>
                </a:solidFill>
              </a:rPr>
              <a:t> - Aimed at providing a resource for teachers, students, and individuals</a:t>
            </a:r>
            <a:endParaRPr sz="1400">
              <a:solidFill>
                <a:schemeClr val="lt1"/>
              </a:solidFill>
            </a:endParaRPr>
          </a:p>
          <a:p>
            <a:pPr indent="-317500" lvl="1" marL="914400" rtl="0" algn="l">
              <a:spcBef>
                <a:spcPts val="0"/>
              </a:spcBef>
              <a:spcAft>
                <a:spcPts val="0"/>
              </a:spcAft>
              <a:buClr>
                <a:schemeClr val="lt1"/>
              </a:buClr>
              <a:buSzPts val="1400"/>
              <a:buChar char="○"/>
            </a:pPr>
            <a:r>
              <a:rPr lang="en" sz="1600">
                <a:solidFill>
                  <a:schemeClr val="lt1"/>
                </a:solidFill>
              </a:rPr>
              <a:t>Unlimited Resource</a:t>
            </a:r>
            <a:r>
              <a:rPr lang="en">
                <a:solidFill>
                  <a:schemeClr val="lt1"/>
                </a:solidFill>
              </a:rPr>
              <a:t> - Infinite Sheet Generation</a:t>
            </a:r>
            <a:endParaRPr>
              <a:solidFill>
                <a:schemeClr val="lt1"/>
              </a:solidFill>
            </a:endParaRPr>
          </a:p>
          <a:p>
            <a:pPr indent="-317500" lvl="2" marL="1371600" rtl="0" algn="l">
              <a:spcBef>
                <a:spcPts val="0"/>
              </a:spcBef>
              <a:spcAft>
                <a:spcPts val="0"/>
              </a:spcAft>
              <a:buClr>
                <a:schemeClr val="lt1"/>
              </a:buClr>
              <a:buSzPts val="1400"/>
              <a:buChar char="■"/>
            </a:pPr>
            <a:r>
              <a:rPr lang="en">
                <a:solidFill>
                  <a:schemeClr val="lt1"/>
                </a:solidFill>
              </a:rPr>
              <a:t>Ran</a:t>
            </a:r>
            <a:r>
              <a:rPr lang="en">
                <a:solidFill>
                  <a:schemeClr val="lt1"/>
                </a:solidFill>
              </a:rPr>
              <a:t>domized</a:t>
            </a:r>
            <a:endParaRPr>
              <a:solidFill>
                <a:schemeClr val="lt1"/>
              </a:solidFill>
            </a:endParaRPr>
          </a:p>
          <a:p>
            <a:pPr indent="-317500" lvl="2" marL="1371600" rtl="0" algn="l">
              <a:spcBef>
                <a:spcPts val="0"/>
              </a:spcBef>
              <a:spcAft>
                <a:spcPts val="0"/>
              </a:spcAft>
              <a:buClr>
                <a:schemeClr val="lt1"/>
              </a:buClr>
              <a:buSzPts val="1400"/>
              <a:buChar char="■"/>
            </a:pPr>
            <a:r>
              <a:rPr lang="en">
                <a:solidFill>
                  <a:schemeClr val="lt1"/>
                </a:solidFill>
              </a:rPr>
              <a:t>Include mu</a:t>
            </a:r>
            <a:r>
              <a:rPr lang="en">
                <a:solidFill>
                  <a:schemeClr val="lt1"/>
                </a:solidFill>
              </a:rPr>
              <a:t>ltiple instruments</a:t>
            </a:r>
            <a:endParaRPr>
              <a:solidFill>
                <a:schemeClr val="lt1"/>
              </a:solidFill>
            </a:endParaRPr>
          </a:p>
          <a:p>
            <a:pPr indent="-317500" lvl="2" marL="1371600" rtl="0" algn="l">
              <a:spcBef>
                <a:spcPts val="0"/>
              </a:spcBef>
              <a:spcAft>
                <a:spcPts val="0"/>
              </a:spcAft>
              <a:buClr>
                <a:schemeClr val="lt1"/>
              </a:buClr>
              <a:buSzPts val="1400"/>
              <a:buChar char="■"/>
            </a:pPr>
            <a:r>
              <a:rPr lang="en">
                <a:solidFill>
                  <a:schemeClr val="lt1"/>
                </a:solidFill>
              </a:rPr>
              <a:t>AI-driven adjustments</a:t>
            </a:r>
            <a:endParaRPr>
              <a:solidFill>
                <a:schemeClr val="lt1"/>
              </a:solidFill>
            </a:endParaRPr>
          </a:p>
          <a:p>
            <a:pPr indent="-330200" lvl="1" marL="914400" rtl="0" algn="l">
              <a:spcBef>
                <a:spcPts val="0"/>
              </a:spcBef>
              <a:spcAft>
                <a:spcPts val="0"/>
              </a:spcAft>
              <a:buClr>
                <a:schemeClr val="lt1"/>
              </a:buClr>
              <a:buSzPts val="1600"/>
              <a:buChar char="○"/>
            </a:pPr>
            <a:r>
              <a:rPr lang="en" sz="1600">
                <a:solidFill>
                  <a:schemeClr val="lt1"/>
                </a:solidFill>
              </a:rPr>
              <a:t>Collaborative Learning</a:t>
            </a:r>
            <a:endParaRPr sz="1600">
              <a:solidFill>
                <a:schemeClr val="lt1"/>
              </a:solidFill>
            </a:endParaRPr>
          </a:p>
          <a:p>
            <a:pPr indent="-317500" lvl="2" marL="1371600" rtl="0" algn="l">
              <a:spcBef>
                <a:spcPts val="0"/>
              </a:spcBef>
              <a:spcAft>
                <a:spcPts val="0"/>
              </a:spcAft>
              <a:buClr>
                <a:schemeClr val="lt1"/>
              </a:buClr>
              <a:buSzPts val="1400"/>
              <a:buChar char="■"/>
            </a:pPr>
            <a:r>
              <a:rPr lang="en">
                <a:solidFill>
                  <a:schemeClr val="lt1"/>
                </a:solidFill>
              </a:rPr>
              <a:t>Instructor feedback</a:t>
            </a:r>
            <a:endParaRPr>
              <a:solidFill>
                <a:schemeClr val="lt1"/>
              </a:solidFill>
            </a:endParaRPr>
          </a:p>
          <a:p>
            <a:pPr indent="-317500" lvl="2" marL="1371600" rtl="0" algn="l">
              <a:spcBef>
                <a:spcPts val="0"/>
              </a:spcBef>
              <a:spcAft>
                <a:spcPts val="0"/>
              </a:spcAft>
              <a:buClr>
                <a:schemeClr val="lt1"/>
              </a:buClr>
              <a:buSzPts val="1400"/>
              <a:buChar char="■"/>
            </a:pPr>
            <a:r>
              <a:rPr lang="en">
                <a:solidFill>
                  <a:schemeClr val="lt1"/>
                </a:solidFill>
              </a:rPr>
              <a:t>Peer learning - might get rid of as its hard to explain and properly implement or think of as competition among peers. </a:t>
            </a:r>
            <a:endParaRPr>
              <a:solidFill>
                <a:schemeClr val="lt1"/>
              </a:solidFill>
            </a:endParaRPr>
          </a:p>
          <a:p>
            <a:pPr indent="-317500" lvl="2" marL="1371600" rtl="0" algn="l">
              <a:spcBef>
                <a:spcPts val="0"/>
              </a:spcBef>
              <a:spcAft>
                <a:spcPts val="0"/>
              </a:spcAft>
              <a:buClr>
                <a:schemeClr val="lt1"/>
              </a:buClr>
              <a:buSzPts val="1400"/>
              <a:buChar char="■"/>
            </a:pPr>
            <a:r>
              <a:rPr lang="en">
                <a:solidFill>
                  <a:schemeClr val="lt1"/>
                </a:solidFill>
              </a:rPr>
              <a:t>Topic isolation</a:t>
            </a:r>
            <a:endParaRPr>
              <a:solidFill>
                <a:schemeClr val="lt1"/>
              </a:solidFill>
            </a:endParaRPr>
          </a:p>
          <a:p>
            <a:pPr indent="-349250" lvl="0" marL="457200" rtl="0" algn="l">
              <a:spcBef>
                <a:spcPts val="0"/>
              </a:spcBef>
              <a:spcAft>
                <a:spcPts val="0"/>
              </a:spcAft>
              <a:buClr>
                <a:schemeClr val="lt1"/>
              </a:buClr>
              <a:buSzPts val="1900"/>
              <a:buChar char="●"/>
            </a:pPr>
            <a:r>
              <a:rPr lang="en" sz="1900">
                <a:solidFill>
                  <a:schemeClr val="lt1"/>
                </a:solidFill>
              </a:rPr>
              <a:t>Cost Efficient</a:t>
            </a:r>
            <a:endParaRPr sz="1900">
              <a:solidFill>
                <a:schemeClr val="lt1"/>
              </a:solidFill>
            </a:endParaRPr>
          </a:p>
          <a:p>
            <a:pPr indent="-330200" lvl="1" marL="914400" rtl="0" algn="l">
              <a:spcBef>
                <a:spcPts val="0"/>
              </a:spcBef>
              <a:spcAft>
                <a:spcPts val="0"/>
              </a:spcAft>
              <a:buClr>
                <a:schemeClr val="lt1"/>
              </a:buClr>
              <a:buSzPts val="1600"/>
              <a:buChar char="○"/>
            </a:pPr>
            <a:r>
              <a:rPr lang="en" sz="1600">
                <a:solidFill>
                  <a:schemeClr val="lt1"/>
                </a:solidFill>
              </a:rPr>
              <a:t>Subscription Based</a:t>
            </a:r>
            <a:endParaRPr sz="1600">
              <a:solidFill>
                <a:schemeClr val="lt1"/>
              </a:solidFill>
            </a:endParaRPr>
          </a:p>
          <a:p>
            <a:pPr indent="-317500" lvl="2" marL="1371600" rtl="0" algn="l">
              <a:spcBef>
                <a:spcPts val="0"/>
              </a:spcBef>
              <a:spcAft>
                <a:spcPts val="0"/>
              </a:spcAft>
              <a:buClr>
                <a:schemeClr val="lt1"/>
              </a:buClr>
              <a:buSzPts val="1400"/>
              <a:buChar char="■"/>
            </a:pPr>
            <a:r>
              <a:rPr lang="en">
                <a:solidFill>
                  <a:schemeClr val="lt1"/>
                </a:solidFill>
              </a:rPr>
              <a:t>Education based subscription</a:t>
            </a:r>
            <a:endParaRPr>
              <a:solidFill>
                <a:schemeClr val="lt1"/>
              </a:solidFill>
            </a:endParaRPr>
          </a:p>
          <a:p>
            <a:pPr indent="-317500" lvl="2" marL="1371600" rtl="0" algn="l">
              <a:spcBef>
                <a:spcPts val="0"/>
              </a:spcBef>
              <a:spcAft>
                <a:spcPts val="0"/>
              </a:spcAft>
              <a:buClr>
                <a:schemeClr val="lt1"/>
              </a:buClr>
              <a:buSzPts val="1400"/>
              <a:buChar char="■"/>
            </a:pPr>
            <a:r>
              <a:rPr lang="en">
                <a:solidFill>
                  <a:schemeClr val="lt1"/>
                </a:solidFill>
              </a:rPr>
              <a:t>Individual based subscription</a:t>
            </a:r>
            <a:endParaRPr>
              <a:solidFill>
                <a:schemeClr val="lt1"/>
              </a:solidFill>
            </a:endParaRPr>
          </a:p>
          <a:p>
            <a:pPr indent="-317500" lvl="1" marL="914400" rtl="0" algn="l">
              <a:spcBef>
                <a:spcPts val="0"/>
              </a:spcBef>
              <a:spcAft>
                <a:spcPts val="0"/>
              </a:spcAft>
              <a:buClr>
                <a:schemeClr val="lt1"/>
              </a:buClr>
              <a:buSzPts val="1400"/>
              <a:buChar char="○"/>
            </a:pPr>
            <a:r>
              <a:rPr lang="en" sz="1600">
                <a:solidFill>
                  <a:schemeClr val="lt1"/>
                </a:solidFill>
              </a:rPr>
              <a:t>More affordable than books</a:t>
            </a:r>
            <a:r>
              <a:rPr lang="en">
                <a:solidFill>
                  <a:schemeClr val="lt1"/>
                </a:solidFill>
              </a:rPr>
              <a:t> -</a:t>
            </a:r>
            <a:r>
              <a:rPr lang="en">
                <a:solidFill>
                  <a:schemeClr val="lt1"/>
                </a:solidFill>
              </a:rPr>
              <a:t> unlimited resources for the same price</a:t>
            </a:r>
            <a:endParaRPr>
              <a:solidFill>
                <a:schemeClr val="lt1"/>
              </a:solidFill>
            </a:endParaRPr>
          </a:p>
        </p:txBody>
      </p:sp>
      <p:sp>
        <p:nvSpPr>
          <p:cNvPr id="267" name="Google Shape;267;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8" name="Google Shape;268;p31"/>
          <p:cNvSpPr txBox="1"/>
          <p:nvPr/>
        </p:nvSpPr>
        <p:spPr>
          <a:xfrm>
            <a:off x="-81075" y="487082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Team Copper Fall 2023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Table of Contents (What we will tell the audience) (1 slide)</a:t>
            </a:r>
            <a:endParaRPr sz="5200">
              <a:solidFill>
                <a:schemeClr val="dk1"/>
              </a:solidFill>
            </a:endParaRPr>
          </a:p>
          <a:p>
            <a:pPr indent="0" lvl="0" marL="0" rtl="0" algn="l">
              <a:spcBef>
                <a:spcPts val="1200"/>
              </a:spcBef>
              <a:spcAft>
                <a:spcPts val="1200"/>
              </a:spcAft>
              <a:buNone/>
            </a:pPr>
            <a:r>
              <a:t/>
            </a:r>
            <a:endParaRPr/>
          </a:p>
        </p:txBody>
      </p:sp>
      <p:pic>
        <p:nvPicPr>
          <p:cNvPr id="68" name="Google Shape;68;p14"/>
          <p:cNvPicPr preferRelativeResize="0"/>
          <p:nvPr/>
        </p:nvPicPr>
        <p:blipFill>
          <a:blip r:embed="rId4">
            <a:alphaModFix/>
          </a:blip>
          <a:stretch>
            <a:fillRect/>
          </a:stretch>
        </p:blipFill>
        <p:spPr>
          <a:xfrm>
            <a:off x="0" y="0"/>
            <a:ext cx="9143976" cy="5143500"/>
          </a:xfrm>
          <a:prstGeom prst="rect">
            <a:avLst/>
          </a:prstGeom>
          <a:noFill/>
          <a:ln>
            <a:noFill/>
          </a:ln>
        </p:spPr>
      </p:pic>
      <p:sp>
        <p:nvSpPr>
          <p:cNvPr id="69" name="Google Shape;69;p14"/>
          <p:cNvSpPr txBox="1"/>
          <p:nvPr/>
        </p:nvSpPr>
        <p:spPr>
          <a:xfrm>
            <a:off x="2561450" y="144675"/>
            <a:ext cx="6603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FFFFF"/>
                </a:solidFill>
                <a:latin typeface="Nunito"/>
                <a:ea typeface="Nunito"/>
                <a:cs typeface="Nunito"/>
                <a:sym typeface="Nunito"/>
              </a:rPr>
              <a:t>Table of Contents </a:t>
            </a:r>
            <a:endParaRPr b="1" sz="3200">
              <a:solidFill>
                <a:srgbClr val="FFFFFF"/>
              </a:solidFill>
              <a:latin typeface="Nunito"/>
              <a:ea typeface="Nunito"/>
              <a:cs typeface="Nunito"/>
              <a:sym typeface="Nunito"/>
            </a:endParaRPr>
          </a:p>
        </p:txBody>
      </p:sp>
      <p:sp>
        <p:nvSpPr>
          <p:cNvPr id="70" name="Google Shape;70;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1" name="Google Shape;71;p14"/>
          <p:cNvSpPr txBox="1"/>
          <p:nvPr/>
        </p:nvSpPr>
        <p:spPr>
          <a:xfrm>
            <a:off x="67800" y="4512450"/>
            <a:ext cx="2175300" cy="2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783F04"/>
                </a:solidFill>
              </a:rPr>
              <a:t>Image Source:</a:t>
            </a:r>
            <a:r>
              <a:rPr lang="en" sz="1300">
                <a:solidFill>
                  <a:srgbClr val="783F04"/>
                </a:solidFill>
              </a:rPr>
              <a:t> </a:t>
            </a:r>
            <a:r>
              <a:rPr lang="en" sz="700" u="sng">
                <a:solidFill>
                  <a:srgbClr val="783F04"/>
                </a:solidFill>
                <a:hlinkClick r:id="rId5">
                  <a:extLst>
                    <a:ext uri="{A12FA001-AC4F-418D-AE19-62706E023703}">
                      <ahyp:hlinkClr val="tx"/>
                    </a:ext>
                  </a:extLst>
                </a:hlinkClick>
              </a:rPr>
              <a:t>https://thumbs.dreamstime.com/b/marimba-mallets-11029633.jpg</a:t>
            </a:r>
            <a:endParaRPr sz="1300">
              <a:solidFill>
                <a:srgbClr val="783F04"/>
              </a:solidFill>
            </a:endParaRPr>
          </a:p>
        </p:txBody>
      </p:sp>
      <p:sp>
        <p:nvSpPr>
          <p:cNvPr id="72" name="Google Shape;72;p14"/>
          <p:cNvSpPr txBox="1"/>
          <p:nvPr/>
        </p:nvSpPr>
        <p:spPr>
          <a:xfrm>
            <a:off x="2593850" y="1017725"/>
            <a:ext cx="6094200" cy="37722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u="sng">
                <a:solidFill>
                  <a:schemeClr val="lt1"/>
                </a:solidFill>
                <a:hlinkClick action="ppaction://hlinksldjump" r:id="rId6">
                  <a:extLst>
                    <a:ext uri="{A12FA001-AC4F-418D-AE19-62706E023703}">
                      <ahyp:hlinkClr val="tx"/>
                    </a:ext>
                  </a:extLst>
                </a:hlinkClick>
              </a:rPr>
              <a:t>Team Copper</a:t>
            </a:r>
            <a:endParaRPr>
              <a:solidFill>
                <a:schemeClr val="lt1"/>
              </a:solidFill>
            </a:endParaRPr>
          </a:p>
          <a:p>
            <a:pPr indent="0" lvl="0" marL="0" rtl="0" algn="l">
              <a:lnSpc>
                <a:spcPct val="200000"/>
              </a:lnSpc>
              <a:spcBef>
                <a:spcPts val="0"/>
              </a:spcBef>
              <a:spcAft>
                <a:spcPts val="0"/>
              </a:spcAft>
              <a:buNone/>
            </a:pPr>
            <a:r>
              <a:rPr lang="en" u="sng">
                <a:solidFill>
                  <a:schemeClr val="lt1"/>
                </a:solidFill>
                <a:hlinkClick action="ppaction://hlinksldjump" r:id="rId7">
                  <a:extLst>
                    <a:ext uri="{A12FA001-AC4F-418D-AE19-62706E023703}">
                      <ahyp:hlinkClr val="tx"/>
                    </a:ext>
                  </a:extLst>
                </a:hlinkClick>
              </a:rPr>
              <a:t>Background Information</a:t>
            </a:r>
            <a:endParaRPr>
              <a:solidFill>
                <a:schemeClr val="lt1"/>
              </a:solidFill>
            </a:endParaRPr>
          </a:p>
          <a:p>
            <a:pPr indent="0" lvl="0" marL="0" rtl="0" algn="l">
              <a:lnSpc>
                <a:spcPct val="200000"/>
              </a:lnSpc>
              <a:spcBef>
                <a:spcPts val="0"/>
              </a:spcBef>
              <a:spcAft>
                <a:spcPts val="0"/>
              </a:spcAft>
              <a:buNone/>
            </a:pPr>
            <a:r>
              <a:rPr lang="en" u="sng">
                <a:solidFill>
                  <a:schemeClr val="lt1"/>
                </a:solidFill>
                <a:hlinkClick action="ppaction://hlinksldjump" r:id="rId8">
                  <a:extLst>
                    <a:ext uri="{A12FA001-AC4F-418D-AE19-62706E023703}">
                      <ahyp:hlinkClr val="tx"/>
                    </a:ext>
                  </a:extLst>
                </a:hlinkClick>
              </a:rPr>
              <a:t>Problem</a:t>
            </a:r>
            <a:endParaRPr>
              <a:solidFill>
                <a:schemeClr val="lt1"/>
              </a:solidFill>
            </a:endParaRPr>
          </a:p>
          <a:p>
            <a:pPr indent="0" lvl="0" marL="0" rtl="0" algn="l">
              <a:lnSpc>
                <a:spcPct val="200000"/>
              </a:lnSpc>
              <a:spcBef>
                <a:spcPts val="0"/>
              </a:spcBef>
              <a:spcAft>
                <a:spcPts val="0"/>
              </a:spcAft>
              <a:buNone/>
            </a:pPr>
            <a:r>
              <a:rPr lang="en" u="sng">
                <a:solidFill>
                  <a:schemeClr val="lt1"/>
                </a:solidFill>
                <a:hlinkClick action="ppaction://hlinksldjump" r:id="rId9">
                  <a:extLst>
                    <a:ext uri="{A12FA001-AC4F-418D-AE19-62706E023703}">
                      <ahyp:hlinkClr val="tx"/>
                    </a:ext>
                  </a:extLst>
                </a:hlinkClick>
              </a:rPr>
              <a:t>Solution</a:t>
            </a:r>
            <a:endParaRPr>
              <a:solidFill>
                <a:schemeClr val="lt1"/>
              </a:solidFill>
            </a:endParaRPr>
          </a:p>
          <a:p>
            <a:pPr indent="0" lvl="0" marL="0" rtl="0" algn="l">
              <a:lnSpc>
                <a:spcPct val="200000"/>
              </a:lnSpc>
              <a:spcBef>
                <a:spcPts val="0"/>
              </a:spcBef>
              <a:spcAft>
                <a:spcPts val="0"/>
              </a:spcAft>
              <a:buClr>
                <a:schemeClr val="dk1"/>
              </a:buClr>
              <a:buSzPts val="1100"/>
              <a:buFont typeface="Arial"/>
              <a:buNone/>
            </a:pPr>
            <a:r>
              <a:rPr lang="en" u="sng">
                <a:solidFill>
                  <a:schemeClr val="lt1"/>
                </a:solidFill>
                <a:hlinkClick action="ppaction://hlinksldjump" r:id="rId10">
                  <a:extLst>
                    <a:ext uri="{A12FA001-AC4F-418D-AE19-62706E023703}">
                      <ahyp:hlinkClr val="tx"/>
                    </a:ext>
                  </a:extLst>
                </a:hlinkClick>
              </a:rPr>
              <a:t>MFCD</a:t>
            </a:r>
            <a:endParaRPr>
              <a:solidFill>
                <a:schemeClr val="lt1"/>
              </a:solidFill>
            </a:endParaRPr>
          </a:p>
          <a:p>
            <a:pPr indent="0" lvl="0" marL="0" rtl="0" algn="l">
              <a:lnSpc>
                <a:spcPct val="200000"/>
              </a:lnSpc>
              <a:spcBef>
                <a:spcPts val="0"/>
              </a:spcBef>
              <a:spcAft>
                <a:spcPts val="0"/>
              </a:spcAft>
              <a:buNone/>
            </a:pPr>
            <a:r>
              <a:rPr lang="en" u="sng">
                <a:solidFill>
                  <a:schemeClr val="lt1"/>
                </a:solidFill>
                <a:hlinkClick action="ppaction://hlinksldjump" r:id="rId11">
                  <a:extLst>
                    <a:ext uri="{A12FA001-AC4F-418D-AE19-62706E023703}">
                      <ahyp:hlinkClr val="tx"/>
                    </a:ext>
                  </a:extLst>
                </a:hlinkClick>
              </a:rPr>
              <a:t>Scope</a:t>
            </a:r>
            <a:endParaRPr>
              <a:solidFill>
                <a:schemeClr val="lt1"/>
              </a:solidFill>
            </a:endParaRPr>
          </a:p>
          <a:p>
            <a:pPr indent="0" lvl="0" marL="0" rtl="0" algn="l">
              <a:lnSpc>
                <a:spcPct val="200000"/>
              </a:lnSpc>
              <a:spcBef>
                <a:spcPts val="0"/>
              </a:spcBef>
              <a:spcAft>
                <a:spcPts val="0"/>
              </a:spcAft>
              <a:buNone/>
            </a:pPr>
            <a:r>
              <a:rPr lang="en" u="sng">
                <a:solidFill>
                  <a:schemeClr val="lt1"/>
                </a:solidFill>
                <a:hlinkClick action="ppaction://hlinksldjump" r:id="rId12">
                  <a:extLst>
                    <a:ext uri="{A12FA001-AC4F-418D-AE19-62706E023703}">
                      <ahyp:hlinkClr val="tx"/>
                    </a:ext>
                  </a:extLst>
                </a:hlinkClick>
              </a:rPr>
              <a:t>Market/Competition</a:t>
            </a:r>
            <a:endParaRPr>
              <a:solidFill>
                <a:schemeClr val="lt1"/>
              </a:solidFill>
            </a:endParaRPr>
          </a:p>
          <a:p>
            <a:pPr indent="0" lvl="0" marL="0" rtl="0" algn="l">
              <a:lnSpc>
                <a:spcPct val="200000"/>
              </a:lnSpc>
              <a:spcBef>
                <a:spcPts val="0"/>
              </a:spcBef>
              <a:spcAft>
                <a:spcPts val="0"/>
              </a:spcAft>
              <a:buNone/>
            </a:pPr>
            <a:r>
              <a:rPr lang="en" u="sng">
                <a:solidFill>
                  <a:schemeClr val="lt1"/>
                </a:solidFill>
                <a:hlinkClick action="ppaction://hlinksldjump" r:id="rId13">
                  <a:extLst>
                    <a:ext uri="{A12FA001-AC4F-418D-AE19-62706E023703}">
                      <ahyp:hlinkClr val="tx"/>
                    </a:ext>
                  </a:extLst>
                </a:hlinkClick>
              </a:rPr>
              <a:t>Risks</a:t>
            </a:r>
            <a:endParaRPr>
              <a:solidFill>
                <a:schemeClr val="lt1"/>
              </a:solidFill>
            </a:endParaRPr>
          </a:p>
          <a:p>
            <a:pPr indent="0" lvl="0" marL="0" rtl="0" algn="l">
              <a:lnSpc>
                <a:spcPct val="200000"/>
              </a:lnSpc>
              <a:spcBef>
                <a:spcPts val="0"/>
              </a:spcBef>
              <a:spcAft>
                <a:spcPts val="0"/>
              </a:spcAft>
              <a:buNone/>
            </a:pPr>
            <a:r>
              <a:rPr lang="en" u="sng">
                <a:solidFill>
                  <a:schemeClr val="lt1"/>
                </a:solidFill>
                <a:hlinkClick action="ppaction://hlinksldjump" r:id="rId14">
                  <a:extLst>
                    <a:ext uri="{A12FA001-AC4F-418D-AE19-62706E023703}">
                      <ahyp:hlinkClr val="tx"/>
                    </a:ext>
                  </a:extLst>
                </a:hlinkClick>
              </a:rPr>
              <a:t>Conclusion</a:t>
            </a:r>
            <a:endParaRPr>
              <a:solidFill>
                <a:schemeClr val="lt1"/>
              </a:solidFill>
            </a:endParaRPr>
          </a:p>
        </p:txBody>
      </p:sp>
      <p:sp>
        <p:nvSpPr>
          <p:cNvPr id="73" name="Google Shape;73;p14"/>
          <p:cNvSpPr txBox="1"/>
          <p:nvPr/>
        </p:nvSpPr>
        <p:spPr>
          <a:xfrm>
            <a:off x="7691050" y="4899575"/>
            <a:ext cx="1731600" cy="1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rPr>
              <a:t>Team Copper Fall 2023</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Solution Characteristics (cont’d.)</a:t>
            </a:r>
            <a:endParaRPr>
              <a:solidFill>
                <a:schemeClr val="lt1"/>
              </a:solidFill>
            </a:endParaRPr>
          </a:p>
        </p:txBody>
      </p:sp>
      <p:sp>
        <p:nvSpPr>
          <p:cNvPr id="274" name="Google Shape;274;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User Customization</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Provides customized practice environment for users</a:t>
            </a:r>
            <a:endParaRPr>
              <a:solidFill>
                <a:schemeClr val="lt1"/>
              </a:solidFill>
            </a:endParaRPr>
          </a:p>
          <a:p>
            <a:pPr indent="-317500" lvl="2" marL="1371600" rtl="0" algn="l">
              <a:spcBef>
                <a:spcPts val="0"/>
              </a:spcBef>
              <a:spcAft>
                <a:spcPts val="0"/>
              </a:spcAft>
              <a:buClr>
                <a:schemeClr val="lt1"/>
              </a:buClr>
              <a:buSzPts val="1400"/>
              <a:buChar char="■"/>
            </a:pPr>
            <a:r>
              <a:rPr lang="en">
                <a:solidFill>
                  <a:schemeClr val="lt1"/>
                </a:solidFill>
              </a:rPr>
              <a:t>Auditions - Application can generate more difficult practice sheets</a:t>
            </a:r>
            <a:endParaRPr>
              <a:solidFill>
                <a:schemeClr val="lt1"/>
              </a:solidFill>
            </a:endParaRPr>
          </a:p>
          <a:p>
            <a:pPr indent="-317500" lvl="2" marL="1371600" rtl="0" algn="l">
              <a:spcBef>
                <a:spcPts val="0"/>
              </a:spcBef>
              <a:spcAft>
                <a:spcPts val="0"/>
              </a:spcAft>
              <a:buClr>
                <a:schemeClr val="lt1"/>
              </a:buClr>
              <a:buSzPts val="1400"/>
              <a:buChar char="■"/>
            </a:pPr>
            <a:r>
              <a:rPr lang="en">
                <a:solidFill>
                  <a:schemeClr val="lt1"/>
                </a:solidFill>
              </a:rPr>
              <a:t>General Practice</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Changes in difficulty</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AI adaptability - AI</a:t>
            </a:r>
            <a:r>
              <a:rPr lang="en">
                <a:solidFill>
                  <a:schemeClr val="lt1"/>
                </a:solidFill>
              </a:rPr>
              <a:t> can view performance and make adjustments based on performance</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Instrument Catalog</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Variety of Percussive Instruments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Catalog included in sheets</a:t>
            </a:r>
            <a:endParaRPr>
              <a:solidFill>
                <a:schemeClr val="lt1"/>
              </a:solidFill>
            </a:endParaRPr>
          </a:p>
        </p:txBody>
      </p:sp>
      <p:sp>
        <p:nvSpPr>
          <p:cNvPr id="275" name="Google Shape;275;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6" name="Google Shape;276;p32"/>
          <p:cNvSpPr txBox="1"/>
          <p:nvPr/>
        </p:nvSpPr>
        <p:spPr>
          <a:xfrm>
            <a:off x="0" y="470362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Team Copper Fall 2023</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Problem and Solution</a:t>
            </a:r>
            <a:endParaRPr>
              <a:solidFill>
                <a:schemeClr val="lt1"/>
              </a:solidFill>
            </a:endParaRPr>
          </a:p>
        </p:txBody>
      </p:sp>
      <p:sp>
        <p:nvSpPr>
          <p:cNvPr id="282" name="Google Shape;282;p3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Problem </a:t>
            </a:r>
            <a:endParaRPr>
              <a:solidFill>
                <a:schemeClr val="lt1"/>
              </a:solidFill>
            </a:endParaRPr>
          </a:p>
          <a:p>
            <a:pPr indent="-317500" lvl="0" marL="457200" rtl="0" algn="l">
              <a:spcBef>
                <a:spcPts val="1200"/>
              </a:spcBef>
              <a:spcAft>
                <a:spcPts val="0"/>
              </a:spcAft>
              <a:buClr>
                <a:schemeClr val="lt1"/>
              </a:buClr>
              <a:buSzPts val="1400"/>
              <a:buChar char="●"/>
            </a:pPr>
            <a:r>
              <a:rPr lang="en">
                <a:solidFill>
                  <a:schemeClr val="lt1"/>
                </a:solidFill>
              </a:rPr>
              <a:t>Inefficient Teaching Tools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Limited Resources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Cost Ineffective</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Auditions</a:t>
            </a:r>
            <a:endParaRPr>
              <a:solidFill>
                <a:schemeClr val="lt1"/>
              </a:solidFill>
            </a:endParaRPr>
          </a:p>
        </p:txBody>
      </p:sp>
      <p:sp>
        <p:nvSpPr>
          <p:cNvPr id="283" name="Google Shape;283;p3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Solution</a:t>
            </a:r>
            <a:endParaRPr>
              <a:solidFill>
                <a:schemeClr val="lt1"/>
              </a:solidFill>
            </a:endParaRPr>
          </a:p>
          <a:p>
            <a:pPr indent="-317500" lvl="0" marL="457200" rtl="0" algn="l">
              <a:spcBef>
                <a:spcPts val="1200"/>
              </a:spcBef>
              <a:spcAft>
                <a:spcPts val="0"/>
              </a:spcAft>
              <a:buClr>
                <a:schemeClr val="lt1"/>
              </a:buClr>
              <a:buSzPts val="1400"/>
              <a:buChar char="●"/>
            </a:pPr>
            <a:r>
              <a:rPr lang="en">
                <a:solidFill>
                  <a:schemeClr val="lt1"/>
                </a:solidFill>
              </a:rPr>
              <a:t>Teaching Tool</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Unlimited Resource Generation</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Cost Effective</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Customizable</a:t>
            </a:r>
            <a:endParaRPr>
              <a:solidFill>
                <a:schemeClr val="lt1"/>
              </a:solidFill>
            </a:endParaRPr>
          </a:p>
        </p:txBody>
      </p:sp>
      <p:sp>
        <p:nvSpPr>
          <p:cNvPr id="284" name="Google Shape;284;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34"/>
          <p:cNvPicPr preferRelativeResize="0"/>
          <p:nvPr/>
        </p:nvPicPr>
        <p:blipFill>
          <a:blip r:embed="rId4">
            <a:alphaModFix/>
          </a:blip>
          <a:stretch>
            <a:fillRect/>
          </a:stretch>
        </p:blipFill>
        <p:spPr>
          <a:xfrm>
            <a:off x="0" y="-54425"/>
            <a:ext cx="9234401" cy="5288649"/>
          </a:xfrm>
          <a:prstGeom prst="rect">
            <a:avLst/>
          </a:prstGeom>
          <a:noFill/>
          <a:ln>
            <a:noFill/>
          </a:ln>
        </p:spPr>
      </p:pic>
      <p:pic>
        <p:nvPicPr>
          <p:cNvPr id="290" name="Google Shape;290;p34"/>
          <p:cNvPicPr preferRelativeResize="0"/>
          <p:nvPr/>
        </p:nvPicPr>
        <p:blipFill>
          <a:blip r:embed="rId5">
            <a:alphaModFix/>
          </a:blip>
          <a:stretch>
            <a:fillRect/>
          </a:stretch>
        </p:blipFill>
        <p:spPr>
          <a:xfrm>
            <a:off x="14200" y="405750"/>
            <a:ext cx="9144000" cy="4836826"/>
          </a:xfrm>
          <a:prstGeom prst="rect">
            <a:avLst/>
          </a:prstGeom>
          <a:noFill/>
          <a:ln>
            <a:noFill/>
          </a:ln>
        </p:spPr>
      </p:pic>
      <p:sp>
        <p:nvSpPr>
          <p:cNvPr id="291" name="Google Shape;291;p34"/>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Solution Process Flow </a:t>
            </a:r>
            <a:endParaRPr>
              <a:solidFill>
                <a:schemeClr val="lt1"/>
              </a:solidFill>
            </a:endParaRPr>
          </a:p>
        </p:txBody>
      </p:sp>
      <p:sp>
        <p:nvSpPr>
          <p:cNvPr id="292" name="Google Shape;292;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93" name="Google Shape;293;p34"/>
          <p:cNvSpPr txBox="1"/>
          <p:nvPr/>
        </p:nvSpPr>
        <p:spPr>
          <a:xfrm>
            <a:off x="-81050" y="48048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Team Copper Fall 2023</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Major Functional Components</a:t>
            </a:r>
            <a:r>
              <a:rPr lang="en">
                <a:solidFill>
                  <a:schemeClr val="lt1"/>
                </a:solidFill>
              </a:rPr>
              <a:t> Diagram (MFCD)</a:t>
            </a:r>
            <a:endParaRPr>
              <a:solidFill>
                <a:schemeClr val="lt1"/>
              </a:solidFill>
            </a:endParaRPr>
          </a:p>
        </p:txBody>
      </p:sp>
      <p:sp>
        <p:nvSpPr>
          <p:cNvPr id="299" name="Google Shape;299;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300" name="Google Shape;300;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01" name="Google Shape;301;p35"/>
          <p:cNvSpPr txBox="1"/>
          <p:nvPr/>
        </p:nvSpPr>
        <p:spPr>
          <a:xfrm>
            <a:off x="-66325" y="46550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Team Copper Fall 2023</a:t>
            </a:r>
            <a:endParaRPr/>
          </a:p>
        </p:txBody>
      </p:sp>
      <p:pic>
        <p:nvPicPr>
          <p:cNvPr id="302" name="Google Shape;302;p35"/>
          <p:cNvPicPr preferRelativeResize="0"/>
          <p:nvPr/>
        </p:nvPicPr>
        <p:blipFill>
          <a:blip r:embed="rId4">
            <a:alphaModFix/>
          </a:blip>
          <a:stretch>
            <a:fillRect/>
          </a:stretch>
        </p:blipFill>
        <p:spPr>
          <a:xfrm>
            <a:off x="749975" y="821050"/>
            <a:ext cx="7644050" cy="39672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lang="en" sz="2220">
                <a:solidFill>
                  <a:schemeClr val="lt1"/>
                </a:solidFill>
              </a:rPr>
              <a:t>What will the project not do?</a:t>
            </a:r>
            <a:endParaRPr sz="2220">
              <a:solidFill>
                <a:schemeClr val="lt1"/>
              </a:solidFill>
            </a:endParaRPr>
          </a:p>
          <a:p>
            <a:pPr indent="0" lvl="0" marL="0" rtl="0" algn="ctr">
              <a:spcBef>
                <a:spcPts val="1200"/>
              </a:spcBef>
              <a:spcAft>
                <a:spcPts val="0"/>
              </a:spcAft>
              <a:buSzPts val="990"/>
              <a:buNone/>
            </a:pPr>
            <a:r>
              <a:t/>
            </a:r>
            <a:endParaRPr sz="2520">
              <a:solidFill>
                <a:schemeClr val="lt1"/>
              </a:solidFill>
            </a:endParaRPr>
          </a:p>
        </p:txBody>
      </p:sp>
      <p:sp>
        <p:nvSpPr>
          <p:cNvPr id="308" name="Google Shape;308;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Support Other types of Instruments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Woodwind</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String</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Will no</a:t>
            </a:r>
            <a:r>
              <a:rPr lang="en">
                <a:solidFill>
                  <a:schemeClr val="lt1"/>
                </a:solidFill>
              </a:rPr>
              <a:t>t do the learning for t</a:t>
            </a:r>
            <a:r>
              <a:rPr lang="en">
                <a:solidFill>
                  <a:schemeClr val="lt1"/>
                </a:solidFill>
              </a:rPr>
              <a:t>he user</a:t>
            </a:r>
            <a:endParaRPr>
              <a:solidFill>
                <a:schemeClr val="lt1"/>
              </a:solidFill>
            </a:endParaRPr>
          </a:p>
        </p:txBody>
      </p:sp>
      <p:sp>
        <p:nvSpPr>
          <p:cNvPr id="309" name="Google Shape;309;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0" name="Google Shape;310;p36"/>
          <p:cNvSpPr txBox="1"/>
          <p:nvPr/>
        </p:nvSpPr>
        <p:spPr>
          <a:xfrm>
            <a:off x="-66325" y="488557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Team Copper Fall 2023</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Market Assessment</a:t>
            </a:r>
            <a:endParaRPr>
              <a:solidFill>
                <a:schemeClr val="lt1"/>
              </a:solidFill>
            </a:endParaRPr>
          </a:p>
        </p:txBody>
      </p:sp>
      <p:sp>
        <p:nvSpPr>
          <p:cNvPr id="316" name="Google Shape;316;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a:solidFill>
                  <a:schemeClr val="lt1"/>
                </a:solidFill>
              </a:rPr>
              <a:t>PercussAtSight's focus on addressing percussionists' unique needs. We have a niche focus that provides cost savings as well as education and </a:t>
            </a:r>
            <a:r>
              <a:rPr lang="en">
                <a:solidFill>
                  <a:schemeClr val="lt1"/>
                </a:solidFill>
              </a:rPr>
              <a:t>audition</a:t>
            </a:r>
            <a:r>
              <a:rPr lang="en">
                <a:solidFill>
                  <a:schemeClr val="lt1"/>
                </a:solidFill>
              </a:rPr>
              <a:t> preparation for academic institutions and individual learners alike. Our main </a:t>
            </a:r>
            <a:r>
              <a:rPr lang="en">
                <a:solidFill>
                  <a:schemeClr val="lt1"/>
                </a:solidFill>
              </a:rPr>
              <a:t>competition</a:t>
            </a:r>
            <a:r>
              <a:rPr lang="en">
                <a:solidFill>
                  <a:schemeClr val="lt1"/>
                </a:solidFill>
              </a:rPr>
              <a:t> will be existing music education apps as well as traditional sheet music and books. But, our app’s specialization in percussion could give it an edge in terms of relevance and specific features. Success will depend on effective marketing, continuous improvement, and our ability to attract a dedicated user base within the percussion community.</a:t>
            </a:r>
            <a:endParaRPr>
              <a:solidFill>
                <a:schemeClr val="lt1"/>
              </a:solidFill>
            </a:endParaRPr>
          </a:p>
        </p:txBody>
      </p:sp>
      <p:sp>
        <p:nvSpPr>
          <p:cNvPr id="317" name="Google Shape;317;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8" name="Google Shape;318;p37"/>
          <p:cNvSpPr txBox="1"/>
          <p:nvPr/>
        </p:nvSpPr>
        <p:spPr>
          <a:xfrm>
            <a:off x="-88425" y="48856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Team Copper Fall 2023</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8"/>
          <p:cNvSpPr txBox="1"/>
          <p:nvPr>
            <p:ph type="title"/>
          </p:nvPr>
        </p:nvSpPr>
        <p:spPr>
          <a:xfrm>
            <a:off x="2052888" y="157625"/>
            <a:ext cx="50382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Competition Matrix</a:t>
            </a:r>
            <a:endParaRPr>
              <a:solidFill>
                <a:schemeClr val="lt1"/>
              </a:solidFill>
            </a:endParaRPr>
          </a:p>
        </p:txBody>
      </p:sp>
      <p:sp>
        <p:nvSpPr>
          <p:cNvPr id="324" name="Google Shape;324;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25" name="Google Shape;325;p38"/>
          <p:cNvGraphicFramePr/>
          <p:nvPr/>
        </p:nvGraphicFramePr>
        <p:xfrm>
          <a:off x="1063463" y="730325"/>
          <a:ext cx="3000000" cy="3000000"/>
        </p:xfrm>
        <a:graphic>
          <a:graphicData uri="http://schemas.openxmlformats.org/drawingml/2006/table">
            <a:tbl>
              <a:tblPr>
                <a:noFill/>
                <a:tableStyleId>{C770DAED-7406-4C4C-B1E1-297E3F03EA51}</a:tableStyleId>
              </a:tblPr>
              <a:tblGrid>
                <a:gridCol w="768800"/>
                <a:gridCol w="768800"/>
                <a:gridCol w="768800"/>
                <a:gridCol w="768800"/>
                <a:gridCol w="768800"/>
                <a:gridCol w="768800"/>
                <a:gridCol w="768800"/>
                <a:gridCol w="768800"/>
                <a:gridCol w="768800"/>
              </a:tblGrid>
              <a:tr h="440925">
                <a:tc>
                  <a:txBody>
                    <a:bodyPr/>
                    <a:lstStyle/>
                    <a:p>
                      <a:pPr indent="0" lvl="0" marL="0" rtl="0" algn="ctr">
                        <a:spcBef>
                          <a:spcPts val="0"/>
                        </a:spcBef>
                        <a:spcAft>
                          <a:spcPts val="0"/>
                        </a:spcAft>
                        <a:buNone/>
                      </a:pPr>
                      <a:r>
                        <a:t/>
                      </a:r>
                      <a:endParaRPr sz="900"/>
                    </a:p>
                  </a:txBody>
                  <a:tcPr marT="18275" marB="18275" marR="18275" marL="18275" anchor="ctr"/>
                </a:tc>
                <a:tc>
                  <a:txBody>
                    <a:bodyPr/>
                    <a:lstStyle/>
                    <a:p>
                      <a:pPr indent="0" lvl="0" marL="0" rtl="0" algn="ctr">
                        <a:spcBef>
                          <a:spcPts val="0"/>
                        </a:spcBef>
                        <a:spcAft>
                          <a:spcPts val="0"/>
                        </a:spcAft>
                        <a:buNone/>
                      </a:pPr>
                      <a:r>
                        <a:rPr lang="en" sz="900">
                          <a:solidFill>
                            <a:schemeClr val="lt1"/>
                          </a:solidFill>
                        </a:rPr>
                        <a:t>Percuss At Sight</a:t>
                      </a:r>
                      <a:endParaRPr sz="900">
                        <a:solidFill>
                          <a:schemeClr val="lt1"/>
                        </a:solidFill>
                      </a:endParaRPr>
                    </a:p>
                  </a:txBody>
                  <a:tcPr marT="18275" marB="18275" marR="18275" marL="18275" anchor="ctr">
                    <a:lnR cap="flat" cmpd="sng" w="9525">
                      <a:solidFill>
                        <a:srgbClr val="9E9E9E"/>
                      </a:solidFill>
                      <a:prstDash val="solid"/>
                      <a:round/>
                      <a:headEnd len="sm" w="sm" type="none"/>
                      <a:tailEnd len="sm" w="sm" type="none"/>
                    </a:lnR>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lt1"/>
                          </a:solidFill>
                        </a:rPr>
                        <a:t>North London Drums</a:t>
                      </a:r>
                      <a:endParaRPr sz="900">
                        <a:solidFill>
                          <a:schemeClr val="lt1"/>
                        </a:solidFill>
                      </a:endParaRPr>
                    </a:p>
                  </a:txBody>
                  <a:tcPr marT="18275" marB="18275" marR="18275" marL="182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lt1"/>
                          </a:solidFill>
                        </a:rPr>
                        <a:t>Sight Reading Factory</a:t>
                      </a:r>
                      <a:endParaRPr sz="900">
                        <a:solidFill>
                          <a:schemeClr val="lt1"/>
                        </a:solidFill>
                      </a:endParaRPr>
                    </a:p>
                  </a:txBody>
                  <a:tcPr marT="18275" marB="18275" marR="18275" marL="182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lt1"/>
                          </a:solidFill>
                        </a:rPr>
                        <a:t>Drumeo</a:t>
                      </a:r>
                      <a:endParaRPr sz="900">
                        <a:solidFill>
                          <a:schemeClr val="lt1"/>
                        </a:solidFill>
                      </a:endParaRPr>
                    </a:p>
                  </a:txBody>
                  <a:tcPr marT="18275" marB="18275" marR="18275" marL="182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lt1"/>
                          </a:solidFill>
                        </a:rPr>
                        <a:t>Drums Sheet Reading</a:t>
                      </a:r>
                      <a:endParaRPr sz="900">
                        <a:solidFill>
                          <a:schemeClr val="lt1"/>
                        </a:solidFill>
                      </a:endParaRPr>
                    </a:p>
                  </a:txBody>
                  <a:tcPr marT="18275" marB="18275" marR="18275" marL="18275" anchor="ctr">
                    <a:lnL cap="flat" cmpd="sng" w="9525">
                      <a:solidFill>
                        <a:srgbClr val="9E9E9E"/>
                      </a:solidFill>
                      <a:prstDash val="solid"/>
                      <a:round/>
                      <a:headEnd len="sm" w="sm" type="none"/>
                      <a:tailEnd len="sm" w="sm" type="none"/>
                    </a:lnL>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lt1"/>
                          </a:solidFill>
                        </a:rPr>
                        <a:t>Snare Drill</a:t>
                      </a:r>
                      <a:endParaRPr sz="900">
                        <a:solidFill>
                          <a:schemeClr val="lt1"/>
                        </a:solidFill>
                      </a:endParaRPr>
                    </a:p>
                  </a:txBody>
                  <a:tcPr marT="18275" marB="18275" marR="18275" marL="18275" anchor="ctr">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lt1"/>
                          </a:solidFill>
                        </a:rPr>
                        <a:t>Rhythm Sight Reading Trainer</a:t>
                      </a:r>
                      <a:endParaRPr sz="900">
                        <a:solidFill>
                          <a:schemeClr val="lt1"/>
                        </a:solidFill>
                      </a:endParaRPr>
                    </a:p>
                  </a:txBody>
                  <a:tcPr marT="18275" marB="18275" marR="18275" marL="18275" anchor="ctr">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lt1"/>
                          </a:solidFill>
                        </a:rPr>
                        <a:t>Rhythm Trainer</a:t>
                      </a:r>
                      <a:endParaRPr sz="900">
                        <a:solidFill>
                          <a:schemeClr val="lt1"/>
                        </a:solidFill>
                      </a:endParaRPr>
                    </a:p>
                  </a:txBody>
                  <a:tcPr marT="18275" marB="18275" marR="18275" marL="18275" anchor="ctr">
                    <a:lnB cap="flat" cmpd="sng" w="7625">
                      <a:solidFill>
                        <a:srgbClr val="9E9E9E"/>
                      </a:solidFill>
                      <a:prstDash val="solid"/>
                      <a:round/>
                      <a:headEnd len="sm" w="sm" type="none"/>
                      <a:tailEnd len="sm" w="sm" type="none"/>
                    </a:lnB>
                  </a:tcPr>
                </a:tc>
              </a:tr>
              <a:tr h="440925">
                <a:tc>
                  <a:txBody>
                    <a:bodyPr/>
                    <a:lstStyle/>
                    <a:p>
                      <a:pPr indent="0" lvl="0" marL="0" rtl="0" algn="ctr">
                        <a:spcBef>
                          <a:spcPts val="0"/>
                        </a:spcBef>
                        <a:spcAft>
                          <a:spcPts val="0"/>
                        </a:spcAft>
                        <a:buNone/>
                      </a:pPr>
                      <a:r>
                        <a:rPr lang="en" sz="900">
                          <a:solidFill>
                            <a:schemeClr val="lt1"/>
                          </a:solidFill>
                        </a:rPr>
                        <a:t>Random Score Generating</a:t>
                      </a:r>
                      <a:endParaRPr sz="900">
                        <a:solidFill>
                          <a:schemeClr val="lt1"/>
                        </a:solidFill>
                      </a:endParaRPr>
                    </a:p>
                  </a:txBody>
                  <a:tcPr marT="18275" marB="18275" marR="18275" marL="18275" anchor="ctr">
                    <a:lnR cap="flat" cmpd="sng" w="76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Clr>
                          <a:schemeClr val="dk1"/>
                        </a:buClr>
                        <a:buSzPts val="1100"/>
                        <a:buFont typeface="Arial"/>
                        <a:buNone/>
                      </a:pPr>
                      <a:r>
                        <a:rPr lang="en" sz="1900">
                          <a:solidFill>
                            <a:srgbClr val="00FF00"/>
                          </a:solidFill>
                        </a:rPr>
                        <a:t>✓</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900">
                          <a:solidFill>
                            <a:srgbClr val="00FF00"/>
                          </a:solidFill>
                        </a:rPr>
                        <a:t>✓</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900">
                          <a:solidFill>
                            <a:srgbClr val="00FF00"/>
                          </a:solidFill>
                        </a:rPr>
                        <a:t>✓</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900">
                          <a:solidFill>
                            <a:srgbClr val="00FF00"/>
                          </a:solidFill>
                        </a:rPr>
                        <a:t>✓</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900">
                          <a:solidFill>
                            <a:srgbClr val="00FF00"/>
                          </a:solidFill>
                        </a:rPr>
                        <a:t>✓</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r>
              <a:tr h="367525">
                <a:tc>
                  <a:txBody>
                    <a:bodyPr/>
                    <a:lstStyle/>
                    <a:p>
                      <a:pPr indent="0" lvl="0" marL="0" rtl="0" algn="ctr">
                        <a:spcBef>
                          <a:spcPts val="0"/>
                        </a:spcBef>
                        <a:spcAft>
                          <a:spcPts val="0"/>
                        </a:spcAft>
                        <a:buNone/>
                      </a:pPr>
                      <a:r>
                        <a:rPr lang="en" sz="900">
                          <a:solidFill>
                            <a:schemeClr val="lt1"/>
                          </a:solidFill>
                        </a:rPr>
                        <a:t>Infinite Supply of Scores</a:t>
                      </a:r>
                      <a:endParaRPr sz="900">
                        <a:solidFill>
                          <a:schemeClr val="lt1"/>
                        </a:solidFill>
                      </a:endParaRPr>
                    </a:p>
                  </a:txBody>
                  <a:tcPr marT="18275" marB="18275" marR="18275" marL="18275" anchor="ctr">
                    <a:lnR cap="flat" cmpd="sng" w="76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Clr>
                          <a:schemeClr val="dk1"/>
                        </a:buClr>
                        <a:buSzPts val="1100"/>
                        <a:buFont typeface="Arial"/>
                        <a:buNone/>
                      </a:pPr>
                      <a:r>
                        <a:rPr lang="en" sz="1900">
                          <a:solidFill>
                            <a:srgbClr val="00FF00"/>
                          </a:solidFill>
                        </a:rPr>
                        <a:t>✓</a:t>
                      </a:r>
                      <a:endParaRPr>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900">
                          <a:solidFill>
                            <a:srgbClr val="00FF00"/>
                          </a:solidFill>
                        </a:rPr>
                        <a:t>✓</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900">
                          <a:solidFill>
                            <a:srgbClr val="00FF00"/>
                          </a:solidFill>
                        </a:rPr>
                        <a:t>✓</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900">
                          <a:solidFill>
                            <a:srgbClr val="00FF00"/>
                          </a:solidFill>
                        </a:rPr>
                        <a:t>✓</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r>
              <a:tr h="440925">
                <a:tc>
                  <a:txBody>
                    <a:bodyPr/>
                    <a:lstStyle/>
                    <a:p>
                      <a:pPr indent="0" lvl="0" marL="0" rtl="0" algn="ctr">
                        <a:spcBef>
                          <a:spcPts val="0"/>
                        </a:spcBef>
                        <a:spcAft>
                          <a:spcPts val="0"/>
                        </a:spcAft>
                        <a:buNone/>
                      </a:pPr>
                      <a:r>
                        <a:rPr lang="en" sz="900">
                          <a:solidFill>
                            <a:schemeClr val="lt1"/>
                          </a:solidFill>
                        </a:rPr>
                        <a:t>Various Difficulty Levels</a:t>
                      </a:r>
                      <a:endParaRPr sz="900">
                        <a:solidFill>
                          <a:schemeClr val="lt1"/>
                        </a:solidFill>
                      </a:endParaRPr>
                    </a:p>
                  </a:txBody>
                  <a:tcPr marT="18275" marB="18275" marR="18275" marL="18275" anchor="ctr">
                    <a:lnR cap="flat" cmpd="sng" w="76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Clr>
                          <a:schemeClr val="dk1"/>
                        </a:buClr>
                        <a:buSzPts val="1100"/>
                        <a:buFont typeface="Arial"/>
                        <a:buNone/>
                      </a:pPr>
                      <a:r>
                        <a:rPr lang="en" sz="1900">
                          <a:solidFill>
                            <a:srgbClr val="00FF00"/>
                          </a:solidFill>
                        </a:rPr>
                        <a:t>✓</a:t>
                      </a:r>
                      <a:endParaRPr>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900">
                          <a:solidFill>
                            <a:srgbClr val="00FF00"/>
                          </a:solidFill>
                        </a:rPr>
                        <a:t>✓</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900">
                          <a:solidFill>
                            <a:srgbClr val="00FF00"/>
                          </a:solidFill>
                        </a:rPr>
                        <a:t>✓</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900">
                          <a:solidFill>
                            <a:srgbClr val="00FF00"/>
                          </a:solidFill>
                        </a:rPr>
                        <a:t>✓</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900">
                          <a:solidFill>
                            <a:srgbClr val="00FF00"/>
                          </a:solidFill>
                        </a:rPr>
                        <a:t>✓</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900">
                          <a:solidFill>
                            <a:srgbClr val="00FF00"/>
                          </a:solidFill>
                        </a:rPr>
                        <a:t>✓</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900">
                          <a:solidFill>
                            <a:srgbClr val="00FF00"/>
                          </a:solidFill>
                        </a:rPr>
                        <a:t>✓</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r>
              <a:tr h="575900">
                <a:tc>
                  <a:txBody>
                    <a:bodyPr/>
                    <a:lstStyle/>
                    <a:p>
                      <a:pPr indent="0" lvl="0" marL="0" rtl="0" algn="ctr">
                        <a:spcBef>
                          <a:spcPts val="0"/>
                        </a:spcBef>
                        <a:spcAft>
                          <a:spcPts val="0"/>
                        </a:spcAft>
                        <a:buClr>
                          <a:schemeClr val="dk1"/>
                        </a:buClr>
                        <a:buSzPts val="1100"/>
                        <a:buFont typeface="Arial"/>
                        <a:buNone/>
                      </a:pPr>
                      <a:r>
                        <a:rPr lang="en" sz="900">
                          <a:solidFill>
                            <a:schemeClr val="lt1"/>
                          </a:solidFill>
                        </a:rPr>
                        <a:t>Abundant Percussion Instrument Selection</a:t>
                      </a:r>
                      <a:endParaRPr sz="900">
                        <a:solidFill>
                          <a:schemeClr val="lt1"/>
                        </a:solidFill>
                      </a:endParaRPr>
                    </a:p>
                  </a:txBody>
                  <a:tcPr marT="18275" marB="18275" marR="18275" marL="18275" anchor="ctr">
                    <a:lnR cap="flat" cmpd="sng" w="76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Clr>
                          <a:schemeClr val="dk1"/>
                        </a:buClr>
                        <a:buSzPts val="1100"/>
                        <a:buFont typeface="Arial"/>
                        <a:buNone/>
                      </a:pPr>
                      <a:r>
                        <a:rPr lang="en" sz="1900">
                          <a:solidFill>
                            <a:srgbClr val="00FF00"/>
                          </a:solidFill>
                        </a:rPr>
                        <a:t>✓</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r>
              <a:tr h="440925">
                <a:tc>
                  <a:txBody>
                    <a:bodyPr/>
                    <a:lstStyle/>
                    <a:p>
                      <a:pPr indent="0" lvl="0" marL="0" rtl="0" algn="ctr">
                        <a:spcBef>
                          <a:spcPts val="0"/>
                        </a:spcBef>
                        <a:spcAft>
                          <a:spcPts val="0"/>
                        </a:spcAft>
                        <a:buNone/>
                      </a:pPr>
                      <a:r>
                        <a:rPr lang="en" sz="900">
                          <a:solidFill>
                            <a:schemeClr val="lt1"/>
                          </a:solidFill>
                        </a:rPr>
                        <a:t>Infinite Supply of Drum Charts</a:t>
                      </a:r>
                      <a:endParaRPr sz="900">
                        <a:solidFill>
                          <a:schemeClr val="lt1"/>
                        </a:solidFill>
                      </a:endParaRPr>
                    </a:p>
                  </a:txBody>
                  <a:tcPr marT="18275" marB="18275" marR="18275" marL="18275" anchor="ctr">
                    <a:lnR cap="flat" cmpd="sng" w="76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Clr>
                          <a:schemeClr val="dk1"/>
                        </a:buClr>
                        <a:buSzPts val="1100"/>
                        <a:buFont typeface="Arial"/>
                        <a:buNone/>
                      </a:pPr>
                      <a:r>
                        <a:rPr lang="en" sz="1900">
                          <a:solidFill>
                            <a:srgbClr val="00FF00"/>
                          </a:solidFill>
                        </a:rPr>
                        <a:t>✓</a:t>
                      </a:r>
                      <a:endParaRPr>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900">
                          <a:solidFill>
                            <a:srgbClr val="00FF00"/>
                          </a:solidFill>
                        </a:rPr>
                        <a:t>✓</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r>
              <a:tr h="440925">
                <a:tc>
                  <a:txBody>
                    <a:bodyPr/>
                    <a:lstStyle/>
                    <a:p>
                      <a:pPr indent="0" lvl="0" marL="0" rtl="0" algn="ctr">
                        <a:spcBef>
                          <a:spcPts val="0"/>
                        </a:spcBef>
                        <a:spcAft>
                          <a:spcPts val="0"/>
                        </a:spcAft>
                        <a:buNone/>
                      </a:pPr>
                      <a:r>
                        <a:rPr lang="en" sz="900">
                          <a:solidFill>
                            <a:schemeClr val="lt1"/>
                          </a:solidFill>
                        </a:rPr>
                        <a:t>Combine Instruments Together</a:t>
                      </a:r>
                      <a:endParaRPr sz="900">
                        <a:solidFill>
                          <a:schemeClr val="lt1"/>
                        </a:solidFill>
                      </a:endParaRPr>
                    </a:p>
                  </a:txBody>
                  <a:tcPr marT="18275" marB="18275" marR="18275" marL="18275" anchor="ctr">
                    <a:lnR cap="flat" cmpd="sng" w="76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Clr>
                          <a:schemeClr val="dk1"/>
                        </a:buClr>
                        <a:buSzPts val="1100"/>
                        <a:buFont typeface="Arial"/>
                        <a:buNone/>
                      </a:pPr>
                      <a:r>
                        <a:rPr lang="en" sz="1900">
                          <a:solidFill>
                            <a:srgbClr val="00FF00"/>
                          </a:solidFill>
                        </a:rPr>
                        <a:t>✓</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r>
              <a:tr h="367525">
                <a:tc>
                  <a:txBody>
                    <a:bodyPr/>
                    <a:lstStyle/>
                    <a:p>
                      <a:pPr indent="0" lvl="0" marL="0" rtl="0" algn="ctr">
                        <a:spcBef>
                          <a:spcPts val="0"/>
                        </a:spcBef>
                        <a:spcAft>
                          <a:spcPts val="0"/>
                        </a:spcAft>
                        <a:buNone/>
                      </a:pPr>
                      <a:r>
                        <a:rPr lang="en" sz="900">
                          <a:solidFill>
                            <a:schemeClr val="lt1"/>
                          </a:solidFill>
                        </a:rPr>
                        <a:t>Isolate Concepts</a:t>
                      </a:r>
                      <a:endParaRPr sz="900">
                        <a:solidFill>
                          <a:schemeClr val="lt1"/>
                        </a:solidFill>
                      </a:endParaRPr>
                    </a:p>
                  </a:txBody>
                  <a:tcPr marT="18275" marB="18275" marR="18275" marL="18275" anchor="ctr">
                    <a:lnR cap="flat" cmpd="sng" w="76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Clr>
                          <a:schemeClr val="dk1"/>
                        </a:buClr>
                        <a:buSzPts val="1100"/>
                        <a:buFont typeface="Arial"/>
                        <a:buNone/>
                      </a:pPr>
                      <a:r>
                        <a:rPr lang="en" sz="1900">
                          <a:solidFill>
                            <a:srgbClr val="00FF00"/>
                          </a:solidFill>
                        </a:rPr>
                        <a:t>✓</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900">
                          <a:solidFill>
                            <a:srgbClr val="00FF00"/>
                          </a:solidFill>
                        </a:rPr>
                        <a:t>✓</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900">
                          <a:solidFill>
                            <a:srgbClr val="00FF00"/>
                          </a:solidFill>
                        </a:rPr>
                        <a:t>✓</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900">
                          <a:solidFill>
                            <a:srgbClr val="00FF00"/>
                          </a:solidFill>
                        </a:rPr>
                        <a:t>✓</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900">
                          <a:solidFill>
                            <a:srgbClr val="00FF00"/>
                          </a:solidFill>
                        </a:rPr>
                        <a:t>✓</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r>
              <a:tr h="367525">
                <a:tc>
                  <a:txBody>
                    <a:bodyPr/>
                    <a:lstStyle/>
                    <a:p>
                      <a:pPr indent="0" lvl="0" marL="0" rtl="0" algn="ctr">
                        <a:spcBef>
                          <a:spcPts val="0"/>
                        </a:spcBef>
                        <a:spcAft>
                          <a:spcPts val="0"/>
                        </a:spcAft>
                        <a:buNone/>
                      </a:pPr>
                      <a:r>
                        <a:rPr lang="en" sz="900">
                          <a:solidFill>
                            <a:schemeClr val="lt1"/>
                          </a:solidFill>
                        </a:rPr>
                        <a:t>Different Musical Styles</a:t>
                      </a:r>
                      <a:endParaRPr sz="900">
                        <a:solidFill>
                          <a:schemeClr val="lt1"/>
                        </a:solidFill>
                      </a:endParaRPr>
                    </a:p>
                  </a:txBody>
                  <a:tcPr marT="18275" marB="18275" marR="18275" marL="18275" anchor="ctr">
                    <a:lnR cap="flat" cmpd="sng" w="76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Clr>
                          <a:schemeClr val="dk1"/>
                        </a:buClr>
                        <a:buSzPts val="1100"/>
                        <a:buFont typeface="Arial"/>
                        <a:buNone/>
                      </a:pPr>
                      <a:r>
                        <a:rPr lang="en" sz="1900">
                          <a:solidFill>
                            <a:srgbClr val="00FF00"/>
                          </a:solidFill>
                        </a:rPr>
                        <a:t>✓</a:t>
                      </a:r>
                      <a:endParaRPr>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900">
                          <a:solidFill>
                            <a:srgbClr val="00FF00"/>
                          </a:solidFill>
                        </a:rPr>
                        <a:t>✓</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900">
                          <a:solidFill>
                            <a:srgbClr val="00FF00"/>
                          </a:solidFill>
                        </a:rPr>
                        <a:t>✓</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900">
                          <a:solidFill>
                            <a:srgbClr val="00FF00"/>
                          </a:solidFill>
                        </a:rPr>
                        <a:t>✓</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r>
              <a:tr h="367525">
                <a:tc>
                  <a:txBody>
                    <a:bodyPr/>
                    <a:lstStyle/>
                    <a:p>
                      <a:pPr indent="0" lvl="0" marL="0" rtl="0" algn="ctr">
                        <a:spcBef>
                          <a:spcPts val="0"/>
                        </a:spcBef>
                        <a:spcAft>
                          <a:spcPts val="0"/>
                        </a:spcAft>
                        <a:buNone/>
                      </a:pPr>
                      <a:r>
                        <a:rPr lang="en" sz="900">
                          <a:solidFill>
                            <a:schemeClr val="lt1"/>
                          </a:solidFill>
                        </a:rPr>
                        <a:t>Progress Tracking</a:t>
                      </a:r>
                      <a:endParaRPr sz="900">
                        <a:solidFill>
                          <a:schemeClr val="lt1"/>
                        </a:solidFill>
                      </a:endParaRPr>
                    </a:p>
                  </a:txBody>
                  <a:tcPr marT="18275" marB="18275" marR="18275" marL="18275" anchor="ctr">
                    <a:lnR cap="flat" cmpd="sng" w="76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Clr>
                          <a:schemeClr val="dk1"/>
                        </a:buClr>
                        <a:buSzPts val="1100"/>
                        <a:buFont typeface="Arial"/>
                        <a:buNone/>
                      </a:pPr>
                      <a:r>
                        <a:rPr lang="en" sz="1900">
                          <a:solidFill>
                            <a:srgbClr val="00FF00"/>
                          </a:solidFill>
                        </a:rPr>
                        <a:t>✓</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900">
                          <a:solidFill>
                            <a:srgbClr val="0000FF"/>
                          </a:solidFill>
                        </a:rPr>
                        <a:t>?</a:t>
                      </a:r>
                      <a:endParaRPr sz="1900">
                        <a:solidFill>
                          <a:srgbClr val="0000FF"/>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sz="1900">
                          <a:solidFill>
                            <a:srgbClr val="00FF00"/>
                          </a:solidFill>
                        </a:rPr>
                        <a:t>✓</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900">
                          <a:solidFill>
                            <a:srgbClr val="0000FF"/>
                          </a:solidFill>
                        </a:rPr>
                        <a:t>?</a:t>
                      </a:r>
                      <a:endParaRPr sz="1900">
                        <a:solidFill>
                          <a:srgbClr val="0000FF"/>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900">
                          <a:solidFill>
                            <a:srgbClr val="0000FF"/>
                          </a:solidFill>
                        </a:rPr>
                        <a:t>???</a:t>
                      </a:r>
                      <a:endParaRPr sz="1900">
                        <a:solidFill>
                          <a:srgbClr val="0000FF"/>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900">
                          <a:solidFill>
                            <a:srgbClr val="0000FF"/>
                          </a:solidFill>
                        </a:rPr>
                        <a:t>???</a:t>
                      </a:r>
                      <a:endParaRPr sz="1900">
                        <a:solidFill>
                          <a:srgbClr val="0000FF"/>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900">
                          <a:solidFill>
                            <a:srgbClr val="0000FF"/>
                          </a:solidFill>
                        </a:rPr>
                        <a:t>???</a:t>
                      </a:r>
                      <a:endParaRPr sz="1900">
                        <a:solidFill>
                          <a:srgbClr val="0000FF"/>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FF00"/>
                        </a:solidFill>
                      </a:endParaRPr>
                    </a:p>
                  </a:txBody>
                  <a:tcPr marT="18275" marB="18275" marR="18275" marL="18275" anchor="ctr">
                    <a:lnL cap="flat" cmpd="sng" w="7625">
                      <a:solidFill>
                        <a:srgbClr val="9E9E9E"/>
                      </a:solidFill>
                      <a:prstDash val="solid"/>
                      <a:round/>
                      <a:headEnd len="sm" w="sm" type="none"/>
                      <a:tailEnd len="sm" w="sm" type="none"/>
                    </a:lnL>
                    <a:lnR cap="flat" cmpd="sng" w="7625">
                      <a:solidFill>
                        <a:srgbClr val="9E9E9E"/>
                      </a:solidFill>
                      <a:prstDash val="solid"/>
                      <a:round/>
                      <a:headEnd len="sm" w="sm" type="none"/>
                      <a:tailEnd len="sm" w="sm" type="none"/>
                    </a:lnR>
                    <a:lnT cap="flat" cmpd="sng" w="7625">
                      <a:solidFill>
                        <a:srgbClr val="9E9E9E"/>
                      </a:solidFill>
                      <a:prstDash val="solid"/>
                      <a:round/>
                      <a:headEnd len="sm" w="sm" type="none"/>
                      <a:tailEnd len="sm" w="sm" type="none"/>
                    </a:lnT>
                    <a:lnB cap="flat" cmpd="sng" w="7625">
                      <a:solidFill>
                        <a:srgbClr val="9E9E9E"/>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User and Technical Risk</a:t>
            </a:r>
            <a:r>
              <a:rPr lang="en">
                <a:solidFill>
                  <a:schemeClr val="lt1"/>
                </a:solidFill>
              </a:rPr>
              <a:t>s</a:t>
            </a:r>
            <a:endParaRPr>
              <a:solidFill>
                <a:schemeClr val="lt1"/>
              </a:solidFill>
            </a:endParaRPr>
          </a:p>
        </p:txBody>
      </p:sp>
      <p:sp>
        <p:nvSpPr>
          <p:cNvPr id="331" name="Google Shape;331;p39"/>
          <p:cNvSpPr txBox="1"/>
          <p:nvPr>
            <p:ph idx="1" type="body"/>
          </p:nvPr>
        </p:nvSpPr>
        <p:spPr>
          <a:xfrm flipH="1">
            <a:off x="4466050" y="946075"/>
            <a:ext cx="4475100" cy="3468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User</a:t>
            </a:r>
            <a:r>
              <a:rPr lang="en" sz="1400">
                <a:solidFill>
                  <a:schemeClr val="lt1"/>
                </a:solidFill>
              </a:rPr>
              <a:t>:</a:t>
            </a:r>
            <a:endParaRPr sz="1400">
              <a:solidFill>
                <a:schemeClr val="lt1"/>
              </a:solidFill>
            </a:endParaRPr>
          </a:p>
          <a:p>
            <a:pPr indent="0" lvl="0" marL="0" rtl="0" algn="l">
              <a:lnSpc>
                <a:spcPct val="100000"/>
              </a:lnSpc>
              <a:spcBef>
                <a:spcPts val="0"/>
              </a:spcBef>
              <a:spcAft>
                <a:spcPts val="0"/>
              </a:spcAft>
              <a:buNone/>
            </a:pPr>
            <a:r>
              <a:rPr lang="en" sz="1400">
                <a:solidFill>
                  <a:schemeClr val="lt1"/>
                </a:solidFill>
              </a:rPr>
              <a:t>R1: User’s instrument isn’t included in App’s selection.</a:t>
            </a:r>
            <a:endParaRPr sz="1400">
              <a:solidFill>
                <a:schemeClr val="lt1"/>
              </a:solidFill>
            </a:endParaRPr>
          </a:p>
          <a:p>
            <a:pPr indent="0" lvl="0" marL="0" rtl="0" algn="l">
              <a:lnSpc>
                <a:spcPct val="100000"/>
              </a:lnSpc>
              <a:spcBef>
                <a:spcPts val="0"/>
              </a:spcBef>
              <a:spcAft>
                <a:spcPts val="0"/>
              </a:spcAft>
              <a:buNone/>
            </a:pPr>
            <a:r>
              <a:rPr lang="en" sz="1400">
                <a:solidFill>
                  <a:schemeClr val="lt1"/>
                </a:solidFill>
              </a:rPr>
              <a:t>M1:App will have a “Request to Include my Instrument” button to notify developing team.</a:t>
            </a:r>
            <a:endParaRPr sz="1400">
              <a:solidFill>
                <a:schemeClr val="lt1"/>
              </a:solidFill>
            </a:endParaRPr>
          </a:p>
          <a:p>
            <a:pPr indent="0" lvl="0" marL="0" rtl="0" algn="l">
              <a:lnSpc>
                <a:spcPct val="100000"/>
              </a:lnSpc>
              <a:spcBef>
                <a:spcPts val="0"/>
              </a:spcBef>
              <a:spcAft>
                <a:spcPts val="0"/>
              </a:spcAft>
              <a:buNone/>
            </a:pPr>
            <a:r>
              <a:t/>
            </a:r>
            <a:endParaRPr sz="1400">
              <a:solidFill>
                <a:schemeClr val="lt1"/>
              </a:solidFill>
            </a:endParaRPr>
          </a:p>
          <a:p>
            <a:pPr indent="0" lvl="0" marL="0" rtl="0" algn="l">
              <a:lnSpc>
                <a:spcPct val="100000"/>
              </a:lnSpc>
              <a:spcBef>
                <a:spcPts val="0"/>
              </a:spcBef>
              <a:spcAft>
                <a:spcPts val="0"/>
              </a:spcAft>
              <a:buNone/>
            </a:pPr>
            <a:r>
              <a:rPr lang="en" sz="1400">
                <a:solidFill>
                  <a:schemeClr val="lt1"/>
                </a:solidFill>
              </a:rPr>
              <a:t>R2:User loses motivation to use App.</a:t>
            </a:r>
            <a:endParaRPr sz="1400">
              <a:solidFill>
                <a:schemeClr val="lt1"/>
              </a:solidFill>
            </a:endParaRPr>
          </a:p>
          <a:p>
            <a:pPr indent="0" lvl="0" marL="0" rtl="0" algn="l">
              <a:lnSpc>
                <a:spcPct val="100000"/>
              </a:lnSpc>
              <a:spcBef>
                <a:spcPts val="0"/>
              </a:spcBef>
              <a:spcAft>
                <a:spcPts val="0"/>
              </a:spcAft>
              <a:buNone/>
            </a:pPr>
            <a:r>
              <a:rPr lang="en" sz="1400">
                <a:solidFill>
                  <a:schemeClr val="lt1"/>
                </a:solidFill>
              </a:rPr>
              <a:t>M2: Implement personalized practice plans feature. Send regular practice notifications to keep users engaged.</a:t>
            </a:r>
            <a:endParaRPr sz="1400">
              <a:solidFill>
                <a:schemeClr val="lt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lt1"/>
              </a:solidFill>
            </a:endParaRPr>
          </a:p>
          <a:p>
            <a:pPr indent="0" lvl="0" marL="0" rtl="0" algn="ctr">
              <a:lnSpc>
                <a:spcPct val="100000"/>
              </a:lnSpc>
              <a:spcBef>
                <a:spcPts val="0"/>
              </a:spcBef>
              <a:spcAft>
                <a:spcPts val="0"/>
              </a:spcAft>
              <a:buNone/>
            </a:pPr>
            <a:r>
              <a:rPr b="1" lang="en" sz="1400">
                <a:solidFill>
                  <a:schemeClr val="lt1"/>
                </a:solidFill>
              </a:rPr>
              <a:t>Technical:</a:t>
            </a:r>
            <a:endParaRPr b="1" sz="1400">
              <a:solidFill>
                <a:schemeClr val="lt1"/>
              </a:solidFill>
            </a:endParaRPr>
          </a:p>
          <a:p>
            <a:pPr indent="0" lvl="0" marL="0" rtl="0" algn="l">
              <a:lnSpc>
                <a:spcPct val="100000"/>
              </a:lnSpc>
              <a:spcBef>
                <a:spcPts val="0"/>
              </a:spcBef>
              <a:spcAft>
                <a:spcPts val="0"/>
              </a:spcAft>
              <a:buNone/>
            </a:pPr>
            <a:r>
              <a:rPr lang="en" sz="1400">
                <a:solidFill>
                  <a:schemeClr val="lt1"/>
                </a:solidFill>
              </a:rPr>
              <a:t>R3: Risk: User has no internet connection.</a:t>
            </a:r>
            <a:endParaRPr sz="1400">
              <a:solidFill>
                <a:schemeClr val="lt1"/>
              </a:solidFill>
            </a:endParaRPr>
          </a:p>
          <a:p>
            <a:pPr indent="0" lvl="0" marL="0" rtl="0" algn="l">
              <a:lnSpc>
                <a:spcPct val="100000"/>
              </a:lnSpc>
              <a:spcBef>
                <a:spcPts val="0"/>
              </a:spcBef>
              <a:spcAft>
                <a:spcPts val="0"/>
              </a:spcAft>
              <a:buNone/>
            </a:pPr>
            <a:r>
              <a:rPr lang="en" sz="1400">
                <a:solidFill>
                  <a:schemeClr val="lt1"/>
                </a:solidFill>
              </a:rPr>
              <a:t>M3: Offer online version of app.</a:t>
            </a:r>
            <a:endParaRPr sz="1400">
              <a:solidFill>
                <a:schemeClr val="lt1"/>
              </a:solidFill>
            </a:endParaRPr>
          </a:p>
          <a:p>
            <a:pPr indent="0" lvl="0" marL="0" rtl="0" algn="l">
              <a:lnSpc>
                <a:spcPct val="100000"/>
              </a:lnSpc>
              <a:spcBef>
                <a:spcPts val="0"/>
              </a:spcBef>
              <a:spcAft>
                <a:spcPts val="0"/>
              </a:spcAft>
              <a:buNone/>
            </a:pPr>
            <a:r>
              <a:t/>
            </a:r>
            <a:endParaRPr sz="1400">
              <a:solidFill>
                <a:schemeClr val="lt1"/>
              </a:solidFill>
            </a:endParaRPr>
          </a:p>
          <a:p>
            <a:pPr indent="0" lvl="0" marL="0" rtl="0" algn="l">
              <a:lnSpc>
                <a:spcPct val="100000"/>
              </a:lnSpc>
              <a:spcBef>
                <a:spcPts val="0"/>
              </a:spcBef>
              <a:spcAft>
                <a:spcPts val="0"/>
              </a:spcAft>
              <a:buNone/>
            </a:pPr>
            <a:r>
              <a:rPr lang="en" sz="1400">
                <a:solidFill>
                  <a:schemeClr val="lt1"/>
                </a:solidFill>
              </a:rPr>
              <a:t>R4:Code needs to be maintained for bugs and updates.</a:t>
            </a:r>
            <a:endParaRPr sz="1400">
              <a:solidFill>
                <a:schemeClr val="lt1"/>
              </a:solidFill>
            </a:endParaRPr>
          </a:p>
          <a:p>
            <a:pPr indent="0" lvl="0" marL="0" rtl="0" algn="l">
              <a:lnSpc>
                <a:spcPct val="100000"/>
              </a:lnSpc>
              <a:spcBef>
                <a:spcPts val="0"/>
              </a:spcBef>
              <a:spcAft>
                <a:spcPts val="0"/>
              </a:spcAft>
              <a:buNone/>
            </a:pPr>
            <a:r>
              <a:rPr lang="en" sz="1400">
                <a:solidFill>
                  <a:schemeClr val="lt1"/>
                </a:solidFill>
              </a:rPr>
              <a:t>M4: Set a team for scheduled manual updates.</a:t>
            </a:r>
            <a:endParaRPr sz="1400">
              <a:solidFill>
                <a:schemeClr val="lt1"/>
              </a:solidFill>
            </a:endParaRPr>
          </a:p>
        </p:txBody>
      </p:sp>
      <p:sp>
        <p:nvSpPr>
          <p:cNvPr id="332" name="Google Shape;33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3" name="Google Shape;333;p39"/>
          <p:cNvSpPr txBox="1"/>
          <p:nvPr/>
        </p:nvSpPr>
        <p:spPr>
          <a:xfrm>
            <a:off x="-66325" y="487085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Team Copper Fall 2023</a:t>
            </a:r>
            <a:endParaRPr/>
          </a:p>
        </p:txBody>
      </p:sp>
      <p:graphicFrame>
        <p:nvGraphicFramePr>
          <p:cNvPr id="334" name="Google Shape;334;p39"/>
          <p:cNvGraphicFramePr/>
          <p:nvPr/>
        </p:nvGraphicFramePr>
        <p:xfrm>
          <a:off x="584850" y="1017650"/>
          <a:ext cx="3000000" cy="3000000"/>
        </p:xfrm>
        <a:graphic>
          <a:graphicData uri="http://schemas.openxmlformats.org/drawingml/2006/table">
            <a:tbl>
              <a:tblPr>
                <a:noFill/>
                <a:tableStyleId>{C770DAED-7406-4C4C-B1E1-297E3F03EA51}</a:tableStyleId>
              </a:tblPr>
              <a:tblGrid>
                <a:gridCol w="646850"/>
                <a:gridCol w="646850"/>
                <a:gridCol w="646850"/>
                <a:gridCol w="646850"/>
                <a:gridCol w="646850"/>
                <a:gridCol w="646850"/>
              </a:tblGrid>
              <a:tr h="566125">
                <a:tc>
                  <a:txBody>
                    <a:bodyPr/>
                    <a:lstStyle/>
                    <a:p>
                      <a:pPr indent="0" lvl="0" marL="0" rtl="0" algn="l">
                        <a:spcBef>
                          <a:spcPts val="0"/>
                        </a:spcBef>
                        <a:spcAft>
                          <a:spcPts val="0"/>
                        </a:spcAft>
                        <a:buNone/>
                      </a:pPr>
                      <a:r>
                        <a:rPr lang="en">
                          <a:solidFill>
                            <a:schemeClr val="lt1"/>
                          </a:solidFill>
                        </a:rPr>
                        <a:t>5</a:t>
                      </a:r>
                      <a:endParaRPr>
                        <a:solidFill>
                          <a:schemeClr val="lt1"/>
                        </a:solidFill>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solidFill>
                      <a:srgbClr val="FF0000"/>
                    </a:solidFill>
                  </a:tcPr>
                </a:tc>
                <a:tc>
                  <a:txBody>
                    <a:bodyPr/>
                    <a:lstStyle/>
                    <a:p>
                      <a:pPr indent="0" lvl="0" marL="0" rtl="0" algn="l">
                        <a:spcBef>
                          <a:spcPts val="0"/>
                        </a:spcBef>
                        <a:spcAft>
                          <a:spcPts val="0"/>
                        </a:spcAft>
                        <a:buNone/>
                      </a:pPr>
                      <a:r>
                        <a:t/>
                      </a:r>
                      <a:endParaRPr/>
                    </a:p>
                  </a:txBody>
                  <a:tcPr marT="91425" marB="91425" marR="91425" marL="91425">
                    <a:solidFill>
                      <a:srgbClr val="FF0000"/>
                    </a:solidFill>
                  </a:tcPr>
                </a:tc>
                <a:tc>
                  <a:txBody>
                    <a:bodyPr/>
                    <a:lstStyle/>
                    <a:p>
                      <a:pPr indent="0" lvl="0" marL="0" rtl="0" algn="l">
                        <a:spcBef>
                          <a:spcPts val="0"/>
                        </a:spcBef>
                        <a:spcAft>
                          <a:spcPts val="0"/>
                        </a:spcAft>
                        <a:buNone/>
                      </a:pPr>
                      <a:r>
                        <a:t/>
                      </a:r>
                      <a:endParaRPr/>
                    </a:p>
                  </a:txBody>
                  <a:tcPr marT="91425" marB="91425" marR="91425" marL="91425">
                    <a:solidFill>
                      <a:srgbClr val="FF0000"/>
                    </a:solidFill>
                  </a:tcPr>
                </a:tc>
              </a:tr>
              <a:tr h="566125">
                <a:tc>
                  <a:txBody>
                    <a:bodyPr/>
                    <a:lstStyle/>
                    <a:p>
                      <a:pPr indent="0" lvl="0" marL="0" rtl="0" algn="l">
                        <a:spcBef>
                          <a:spcPts val="0"/>
                        </a:spcBef>
                        <a:spcAft>
                          <a:spcPts val="0"/>
                        </a:spcAft>
                        <a:buNone/>
                      </a:pPr>
                      <a:r>
                        <a:rPr lang="en">
                          <a:solidFill>
                            <a:schemeClr val="lt1"/>
                          </a:solidFill>
                        </a:rPr>
                        <a:t>4</a:t>
                      </a:r>
                      <a:endParaRPr>
                        <a:solidFill>
                          <a:schemeClr val="lt1"/>
                        </a:solidFill>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solidFill>
                      <a:srgbClr val="FF0000"/>
                    </a:solidFill>
                  </a:tcPr>
                </a:tc>
                <a:tc>
                  <a:txBody>
                    <a:bodyPr/>
                    <a:lstStyle/>
                    <a:p>
                      <a:pPr indent="0" lvl="0" marL="0" rtl="0" algn="l">
                        <a:spcBef>
                          <a:spcPts val="0"/>
                        </a:spcBef>
                        <a:spcAft>
                          <a:spcPts val="0"/>
                        </a:spcAft>
                        <a:buNone/>
                      </a:pPr>
                      <a:r>
                        <a:t/>
                      </a:r>
                      <a:endParaRPr/>
                    </a:p>
                  </a:txBody>
                  <a:tcPr marT="91425" marB="91425" marR="91425" marL="91425">
                    <a:solidFill>
                      <a:srgbClr val="FF0000"/>
                    </a:solidFill>
                  </a:tcPr>
                </a:tc>
              </a:tr>
              <a:tr h="566125">
                <a:tc>
                  <a:txBody>
                    <a:bodyPr/>
                    <a:lstStyle/>
                    <a:p>
                      <a:pPr indent="0" lvl="0" marL="0" rtl="0" algn="l">
                        <a:spcBef>
                          <a:spcPts val="0"/>
                        </a:spcBef>
                        <a:spcAft>
                          <a:spcPts val="0"/>
                        </a:spcAft>
                        <a:buNone/>
                      </a:pPr>
                      <a:r>
                        <a:rPr lang="en">
                          <a:solidFill>
                            <a:schemeClr val="lt1"/>
                          </a:solidFill>
                        </a:rPr>
                        <a:t>3</a:t>
                      </a:r>
                      <a:endParaRPr>
                        <a:solidFill>
                          <a:schemeClr val="lt1"/>
                        </a:solidFill>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rPr lang="en"/>
                        <a:t>R1</a:t>
                      </a:r>
                      <a:endParaRPr/>
                    </a:p>
                  </a:txBody>
                  <a:tcPr marT="91425" marB="91425" marR="91425" marL="91425">
                    <a:solidFill>
                      <a:srgbClr val="00FF00"/>
                    </a:solidFill>
                  </a:tcPr>
                </a:tc>
                <a:tc>
                  <a:txBody>
                    <a:bodyPr/>
                    <a:lstStyle/>
                    <a:p>
                      <a:pPr indent="0" lvl="0" marL="0" rtl="0" algn="l">
                        <a:spcBef>
                          <a:spcPts val="0"/>
                        </a:spcBef>
                        <a:spcAft>
                          <a:spcPts val="0"/>
                        </a:spcAft>
                        <a:buNone/>
                      </a:pPr>
                      <a:r>
                        <a:rPr lang="en"/>
                        <a:t>R4</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rPr lang="en"/>
                        <a:t>R2</a:t>
                      </a:r>
                      <a:endParaRPr/>
                    </a:p>
                  </a:txBody>
                  <a:tcPr marT="91425" marB="91425" marR="91425" marL="91425">
                    <a:solidFill>
                      <a:srgbClr val="FF0000"/>
                    </a:solidFill>
                  </a:tcPr>
                </a:tc>
              </a:tr>
              <a:tr h="566125">
                <a:tc>
                  <a:txBody>
                    <a:bodyPr/>
                    <a:lstStyle/>
                    <a:p>
                      <a:pPr indent="0" lvl="0" marL="0" rtl="0" algn="l">
                        <a:spcBef>
                          <a:spcPts val="0"/>
                        </a:spcBef>
                        <a:spcAft>
                          <a:spcPts val="0"/>
                        </a:spcAft>
                        <a:buNone/>
                      </a:pPr>
                      <a:r>
                        <a:rPr lang="en">
                          <a:solidFill>
                            <a:schemeClr val="lt1"/>
                          </a:solidFill>
                        </a:rPr>
                        <a:t>2</a:t>
                      </a:r>
                      <a:endParaRPr>
                        <a:solidFill>
                          <a:schemeClr val="lt1"/>
                        </a:solidFill>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rPr lang="en"/>
                        <a:t>R3,</a:t>
                      </a:r>
                      <a:endParaRPr/>
                    </a:p>
                    <a:p>
                      <a:pPr indent="0" lvl="0" marL="0" rtl="0" algn="l">
                        <a:spcBef>
                          <a:spcPts val="0"/>
                        </a:spcBef>
                        <a:spcAft>
                          <a:spcPts val="0"/>
                        </a:spcAft>
                        <a:buNone/>
                      </a:pPr>
                      <a:r>
                        <a:rPr lang="en"/>
                        <a:t>M4</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rPr lang="en"/>
                        <a:t>M2</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r>
              <a:tr h="566125">
                <a:tc>
                  <a:txBody>
                    <a:bodyPr/>
                    <a:lstStyle/>
                    <a:p>
                      <a:pPr indent="0" lvl="0" marL="0" rtl="0" algn="l">
                        <a:spcBef>
                          <a:spcPts val="0"/>
                        </a:spcBef>
                        <a:spcAft>
                          <a:spcPts val="0"/>
                        </a:spcAft>
                        <a:buNone/>
                      </a:pPr>
                      <a:r>
                        <a:rPr lang="en">
                          <a:solidFill>
                            <a:schemeClr val="lt1"/>
                          </a:solidFill>
                        </a:rPr>
                        <a:t>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t>M1,</a:t>
                      </a:r>
                      <a:endParaRPr/>
                    </a:p>
                    <a:p>
                      <a:pPr indent="0" lvl="0" marL="0" rtl="0" algn="l">
                        <a:spcBef>
                          <a:spcPts val="0"/>
                        </a:spcBef>
                        <a:spcAft>
                          <a:spcPts val="0"/>
                        </a:spcAft>
                        <a:buNone/>
                      </a:pPr>
                      <a:r>
                        <a:rPr lang="en"/>
                        <a:t>M3</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r>
              <a:tr h="5661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solidFill>
                            <a:schemeClr val="lt1"/>
                          </a:solidFill>
                        </a:rPr>
                        <a:t>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3</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4</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5</a:t>
                      </a:r>
                      <a:endParaRPr>
                        <a:solidFill>
                          <a:schemeClr val="lt1"/>
                        </a:solidFill>
                      </a:endParaRPr>
                    </a:p>
                  </a:txBody>
                  <a:tcPr marT="91425" marB="91425" marR="91425" marL="91425"/>
                </a:tc>
              </a:tr>
            </a:tbl>
          </a:graphicData>
        </a:graphic>
      </p:graphicFrame>
      <p:sp>
        <p:nvSpPr>
          <p:cNvPr id="335" name="Google Shape;335;p39"/>
          <p:cNvSpPr txBox="1"/>
          <p:nvPr/>
        </p:nvSpPr>
        <p:spPr>
          <a:xfrm>
            <a:off x="1605525" y="4484125"/>
            <a:ext cx="2559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rPr>
              <a:t>Severity</a:t>
            </a:r>
            <a:endParaRPr sz="3000">
              <a:solidFill>
                <a:schemeClr val="lt1"/>
              </a:solidFill>
            </a:endParaRPr>
          </a:p>
        </p:txBody>
      </p:sp>
      <p:sp>
        <p:nvSpPr>
          <p:cNvPr id="336" name="Google Shape;336;p39"/>
          <p:cNvSpPr txBox="1"/>
          <p:nvPr/>
        </p:nvSpPr>
        <p:spPr>
          <a:xfrm rot="-5400000">
            <a:off x="-746400" y="2612300"/>
            <a:ext cx="2065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rPr>
              <a:t>Likelihood</a:t>
            </a:r>
            <a:endParaRPr sz="3000">
              <a:solidFill>
                <a:schemeClr val="lt1"/>
              </a:solidFill>
            </a:endParaRPr>
          </a:p>
        </p:txBody>
      </p:sp>
      <p:cxnSp>
        <p:nvCxnSpPr>
          <p:cNvPr id="337" name="Google Shape;337;p39"/>
          <p:cNvCxnSpPr/>
          <p:nvPr/>
        </p:nvCxnSpPr>
        <p:spPr>
          <a:xfrm flipH="1">
            <a:off x="1639150" y="2465150"/>
            <a:ext cx="399600" cy="852900"/>
          </a:xfrm>
          <a:prstGeom prst="straightConnector1">
            <a:avLst/>
          </a:prstGeom>
          <a:noFill/>
          <a:ln cap="flat" cmpd="sng" w="9525">
            <a:solidFill>
              <a:schemeClr val="dk2"/>
            </a:solidFill>
            <a:prstDash val="solid"/>
            <a:round/>
            <a:headEnd len="med" w="med" type="none"/>
            <a:tailEnd len="med" w="med" type="triangle"/>
          </a:ln>
        </p:spPr>
      </p:cxnSp>
      <p:cxnSp>
        <p:nvCxnSpPr>
          <p:cNvPr id="338" name="Google Shape;338;p39"/>
          <p:cNvCxnSpPr/>
          <p:nvPr/>
        </p:nvCxnSpPr>
        <p:spPr>
          <a:xfrm flipH="1">
            <a:off x="1718950" y="2971500"/>
            <a:ext cx="319800" cy="466500"/>
          </a:xfrm>
          <a:prstGeom prst="straightConnector1">
            <a:avLst/>
          </a:prstGeom>
          <a:noFill/>
          <a:ln cap="flat" cmpd="sng" w="9525">
            <a:solidFill>
              <a:schemeClr val="dk2"/>
            </a:solidFill>
            <a:prstDash val="solid"/>
            <a:round/>
            <a:headEnd len="med" w="med" type="none"/>
            <a:tailEnd len="med" w="med" type="triangle"/>
          </a:ln>
        </p:spPr>
      </p:cxnSp>
      <p:cxnSp>
        <p:nvCxnSpPr>
          <p:cNvPr id="339" name="Google Shape;339;p39"/>
          <p:cNvCxnSpPr/>
          <p:nvPr/>
        </p:nvCxnSpPr>
        <p:spPr>
          <a:xfrm flipH="1">
            <a:off x="3504675" y="2491800"/>
            <a:ext cx="399600" cy="388500"/>
          </a:xfrm>
          <a:prstGeom prst="straightConnector1">
            <a:avLst/>
          </a:prstGeom>
          <a:noFill/>
          <a:ln cap="flat" cmpd="sng" w="9525">
            <a:solidFill>
              <a:schemeClr val="dk2"/>
            </a:solidFill>
            <a:prstDash val="solid"/>
            <a:round/>
            <a:headEnd len="med" w="med" type="none"/>
            <a:tailEnd len="med" w="med" type="triangle"/>
          </a:ln>
        </p:spPr>
      </p:cxnSp>
      <p:cxnSp>
        <p:nvCxnSpPr>
          <p:cNvPr id="340" name="Google Shape;340;p39"/>
          <p:cNvCxnSpPr/>
          <p:nvPr/>
        </p:nvCxnSpPr>
        <p:spPr>
          <a:xfrm flipH="1">
            <a:off x="2238675" y="2451825"/>
            <a:ext cx="453000" cy="586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FFFFFF"/>
                </a:solidFill>
              </a:rPr>
              <a:t>Legal Risks</a:t>
            </a:r>
            <a:endParaRPr>
              <a:solidFill>
                <a:srgbClr val="FFFFFF"/>
              </a:solidFill>
            </a:endParaRPr>
          </a:p>
        </p:txBody>
      </p:sp>
      <p:sp>
        <p:nvSpPr>
          <p:cNvPr id="346" name="Google Shape;346;p40"/>
          <p:cNvSpPr txBox="1"/>
          <p:nvPr>
            <p:ph idx="1" type="body"/>
          </p:nvPr>
        </p:nvSpPr>
        <p:spPr>
          <a:xfrm>
            <a:off x="4743750" y="959400"/>
            <a:ext cx="4088700" cy="40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lt1"/>
                </a:solidFill>
              </a:rPr>
              <a:t>R1: A randomly generated notation has a melody, beat or chord sequence that resembles a known/existing song or sheet music piece.</a:t>
            </a:r>
            <a:endParaRPr sz="1300">
              <a:solidFill>
                <a:schemeClr val="lt1"/>
              </a:solidFill>
            </a:endParaRPr>
          </a:p>
          <a:p>
            <a:pPr indent="0" lvl="0" marL="0" rtl="0" algn="l">
              <a:spcBef>
                <a:spcPts val="0"/>
              </a:spcBef>
              <a:spcAft>
                <a:spcPts val="0"/>
              </a:spcAft>
              <a:buClr>
                <a:schemeClr val="dk1"/>
              </a:buClr>
              <a:buSzPts val="1100"/>
              <a:buFont typeface="Arial"/>
              <a:buNone/>
            </a:pPr>
            <a:r>
              <a:t/>
            </a:r>
            <a:endParaRPr sz="1300">
              <a:solidFill>
                <a:schemeClr val="lt1"/>
              </a:solidFill>
            </a:endParaRPr>
          </a:p>
          <a:p>
            <a:pPr indent="0" lvl="0" marL="0" rtl="0" algn="l">
              <a:spcBef>
                <a:spcPts val="0"/>
              </a:spcBef>
              <a:spcAft>
                <a:spcPts val="0"/>
              </a:spcAft>
              <a:buNone/>
            </a:pPr>
            <a:r>
              <a:rPr lang="en" sz="1300">
                <a:solidFill>
                  <a:schemeClr val="lt1"/>
                </a:solidFill>
              </a:rPr>
              <a:t>M1: Include disclaimer in app stating that any </a:t>
            </a:r>
            <a:r>
              <a:rPr lang="en" sz="1300">
                <a:solidFill>
                  <a:schemeClr val="lt1"/>
                </a:solidFill>
              </a:rPr>
              <a:t>resemblance</a:t>
            </a:r>
            <a:r>
              <a:rPr lang="en" sz="1300">
                <a:solidFill>
                  <a:schemeClr val="lt1"/>
                </a:solidFill>
              </a:rPr>
              <a:t> is purely coincidental.</a:t>
            </a:r>
            <a:endParaRPr sz="1300">
              <a:solidFill>
                <a:schemeClr val="lt1"/>
              </a:solidFill>
            </a:endParaRPr>
          </a:p>
          <a:p>
            <a:pPr indent="0" lvl="0" marL="0" rtl="0" algn="l">
              <a:spcBef>
                <a:spcPts val="0"/>
              </a:spcBef>
              <a:spcAft>
                <a:spcPts val="0"/>
              </a:spcAft>
              <a:buClr>
                <a:schemeClr val="dk1"/>
              </a:buClr>
              <a:buSzPts val="1100"/>
              <a:buFont typeface="Arial"/>
              <a:buNone/>
            </a:pPr>
            <a:r>
              <a:t/>
            </a:r>
            <a:endParaRPr sz="1300">
              <a:solidFill>
                <a:schemeClr val="lt1"/>
              </a:solidFill>
            </a:endParaRPr>
          </a:p>
          <a:p>
            <a:pPr indent="0" lvl="0" marL="0" rtl="0" algn="l">
              <a:spcBef>
                <a:spcPts val="0"/>
              </a:spcBef>
              <a:spcAft>
                <a:spcPts val="0"/>
              </a:spcAft>
              <a:buNone/>
            </a:pPr>
            <a:r>
              <a:rPr lang="en" sz="1300">
                <a:solidFill>
                  <a:schemeClr val="lt1"/>
                </a:solidFill>
              </a:rPr>
              <a:t>R2: User data and privacy needs protection.</a:t>
            </a:r>
            <a:endParaRPr sz="1300">
              <a:solidFill>
                <a:schemeClr val="lt1"/>
              </a:solidFill>
            </a:endParaRPr>
          </a:p>
          <a:p>
            <a:pPr indent="0" lvl="0" marL="0" rtl="0" algn="l">
              <a:spcBef>
                <a:spcPts val="0"/>
              </a:spcBef>
              <a:spcAft>
                <a:spcPts val="0"/>
              </a:spcAft>
              <a:buClr>
                <a:schemeClr val="dk1"/>
              </a:buClr>
              <a:buSzPts val="1100"/>
              <a:buFont typeface="Arial"/>
              <a:buNone/>
            </a:pPr>
            <a:r>
              <a:t/>
            </a:r>
            <a:endParaRPr sz="1300">
              <a:solidFill>
                <a:schemeClr val="lt1"/>
              </a:solidFill>
            </a:endParaRPr>
          </a:p>
          <a:p>
            <a:pPr indent="0" lvl="0" marL="0" rtl="0" algn="l">
              <a:spcBef>
                <a:spcPts val="0"/>
              </a:spcBef>
              <a:spcAft>
                <a:spcPts val="0"/>
              </a:spcAft>
              <a:buClr>
                <a:schemeClr val="dk1"/>
              </a:buClr>
              <a:buSzPts val="1100"/>
              <a:buFont typeface="Arial"/>
              <a:buNone/>
            </a:pPr>
            <a:r>
              <a:rPr lang="en" sz="1300">
                <a:solidFill>
                  <a:schemeClr val="lt1"/>
                </a:solidFill>
              </a:rPr>
              <a:t>M2: Comply with data protection regulation (ex. General Data Protection Regulation - GDPR) </a:t>
            </a:r>
            <a:endParaRPr sz="1300">
              <a:solidFill>
                <a:schemeClr val="lt1"/>
              </a:solidFill>
            </a:endParaRPr>
          </a:p>
          <a:p>
            <a:pPr indent="0" lvl="0" marL="0" rtl="0" algn="l">
              <a:spcBef>
                <a:spcPts val="0"/>
              </a:spcBef>
              <a:spcAft>
                <a:spcPts val="0"/>
              </a:spcAft>
              <a:buClr>
                <a:schemeClr val="dk1"/>
              </a:buClr>
              <a:buSzPts val="1100"/>
              <a:buFont typeface="Arial"/>
              <a:buNone/>
            </a:pPr>
            <a:r>
              <a:t/>
            </a:r>
            <a:endParaRPr sz="1300">
              <a:solidFill>
                <a:schemeClr val="lt1"/>
              </a:solidFill>
            </a:endParaRPr>
          </a:p>
          <a:p>
            <a:pPr indent="0" lvl="0" marL="0" rtl="0" algn="l">
              <a:spcBef>
                <a:spcPts val="0"/>
              </a:spcBef>
              <a:spcAft>
                <a:spcPts val="0"/>
              </a:spcAft>
              <a:buNone/>
            </a:pPr>
            <a:r>
              <a:rPr lang="en" sz="1300">
                <a:solidFill>
                  <a:schemeClr val="lt1"/>
                </a:solidFill>
              </a:rPr>
              <a:t>R3:Playback features requires third party percussion sounds.</a:t>
            </a:r>
            <a:endParaRPr sz="1300">
              <a:solidFill>
                <a:schemeClr val="lt1"/>
              </a:solidFill>
            </a:endParaRPr>
          </a:p>
          <a:p>
            <a:pPr indent="0" lvl="0" marL="0" rtl="0" algn="l">
              <a:spcBef>
                <a:spcPts val="0"/>
              </a:spcBef>
              <a:spcAft>
                <a:spcPts val="0"/>
              </a:spcAft>
              <a:buClr>
                <a:schemeClr val="dk1"/>
              </a:buClr>
              <a:buSzPts val="1100"/>
              <a:buFont typeface="Arial"/>
              <a:buNone/>
            </a:pPr>
            <a:r>
              <a:t/>
            </a:r>
            <a:endParaRPr sz="1300">
              <a:solidFill>
                <a:schemeClr val="lt1"/>
              </a:solidFill>
            </a:endParaRPr>
          </a:p>
          <a:p>
            <a:pPr indent="0" lvl="0" marL="0" rtl="0" algn="l">
              <a:spcBef>
                <a:spcPts val="0"/>
              </a:spcBef>
              <a:spcAft>
                <a:spcPts val="0"/>
              </a:spcAft>
              <a:buClr>
                <a:schemeClr val="dk1"/>
              </a:buClr>
              <a:buSzPts val="1100"/>
              <a:buFont typeface="Arial"/>
              <a:buNone/>
            </a:pPr>
            <a:r>
              <a:rPr lang="en" sz="1300">
                <a:solidFill>
                  <a:schemeClr val="lt1"/>
                </a:solidFill>
              </a:rPr>
              <a:t>M: Have third party contract with a music sound supplier to use their percussion sounds in our playback feature.</a:t>
            </a:r>
            <a:endParaRPr sz="1300">
              <a:solidFill>
                <a:schemeClr val="lt1"/>
              </a:solidFill>
            </a:endParaRPr>
          </a:p>
          <a:p>
            <a:pPr indent="0" lvl="0" marL="0" rtl="0" algn="l">
              <a:spcBef>
                <a:spcPts val="0"/>
              </a:spcBef>
              <a:spcAft>
                <a:spcPts val="0"/>
              </a:spcAft>
              <a:buClr>
                <a:schemeClr val="dk1"/>
              </a:buClr>
              <a:buSzPts val="1100"/>
              <a:buFont typeface="Arial"/>
              <a:buNone/>
            </a:pPr>
            <a:r>
              <a:t/>
            </a:r>
            <a:endParaRPr sz="1300">
              <a:solidFill>
                <a:schemeClr val="lt1"/>
              </a:solidFill>
            </a:endParaRPr>
          </a:p>
          <a:p>
            <a:pPr indent="0" lvl="0" marL="0" rtl="0" algn="l">
              <a:spcBef>
                <a:spcPts val="0"/>
              </a:spcBef>
              <a:spcAft>
                <a:spcPts val="0"/>
              </a:spcAft>
              <a:buNone/>
            </a:pPr>
            <a:r>
              <a:t/>
            </a:r>
            <a:endParaRPr sz="1300">
              <a:solidFill>
                <a:schemeClr val="lt1"/>
              </a:solidFill>
            </a:endParaRPr>
          </a:p>
        </p:txBody>
      </p:sp>
      <p:sp>
        <p:nvSpPr>
          <p:cNvPr id="347" name="Google Shape;347;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48" name="Google Shape;348;p40"/>
          <p:cNvGraphicFramePr/>
          <p:nvPr/>
        </p:nvGraphicFramePr>
        <p:xfrm>
          <a:off x="611550" y="1089275"/>
          <a:ext cx="3000000" cy="3000000"/>
        </p:xfrm>
        <a:graphic>
          <a:graphicData uri="http://schemas.openxmlformats.org/drawingml/2006/table">
            <a:tbl>
              <a:tblPr>
                <a:noFill/>
                <a:tableStyleId>{C770DAED-7406-4C4C-B1E1-297E3F03EA51}</a:tableStyleId>
              </a:tblPr>
              <a:tblGrid>
                <a:gridCol w="688700"/>
                <a:gridCol w="688700"/>
                <a:gridCol w="688700"/>
                <a:gridCol w="688700"/>
                <a:gridCol w="688700"/>
                <a:gridCol w="688700"/>
              </a:tblGrid>
              <a:tr h="565800">
                <a:tc>
                  <a:txBody>
                    <a:bodyPr/>
                    <a:lstStyle/>
                    <a:p>
                      <a:pPr indent="0" lvl="0" marL="0" rtl="0" algn="l">
                        <a:spcBef>
                          <a:spcPts val="0"/>
                        </a:spcBef>
                        <a:spcAft>
                          <a:spcPts val="0"/>
                        </a:spcAft>
                        <a:buNone/>
                      </a:pPr>
                      <a:r>
                        <a:rPr lang="en">
                          <a:solidFill>
                            <a:schemeClr val="lt1"/>
                          </a:solidFill>
                        </a:rPr>
                        <a:t>5</a:t>
                      </a:r>
                      <a:endParaRPr>
                        <a:solidFill>
                          <a:schemeClr val="lt1"/>
                        </a:solidFill>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solidFill>
                      <a:srgbClr val="FF0000"/>
                    </a:solidFill>
                  </a:tcPr>
                </a:tc>
                <a:tc>
                  <a:txBody>
                    <a:bodyPr/>
                    <a:lstStyle/>
                    <a:p>
                      <a:pPr indent="0" lvl="0" marL="0" rtl="0" algn="l">
                        <a:spcBef>
                          <a:spcPts val="0"/>
                        </a:spcBef>
                        <a:spcAft>
                          <a:spcPts val="0"/>
                        </a:spcAft>
                        <a:buNone/>
                      </a:pPr>
                      <a:r>
                        <a:t/>
                      </a:r>
                      <a:endParaRPr/>
                    </a:p>
                  </a:txBody>
                  <a:tcPr marT="91425" marB="91425" marR="91425" marL="91425">
                    <a:solidFill>
                      <a:srgbClr val="FF0000"/>
                    </a:solidFill>
                  </a:tcPr>
                </a:tc>
                <a:tc>
                  <a:txBody>
                    <a:bodyPr/>
                    <a:lstStyle/>
                    <a:p>
                      <a:pPr indent="0" lvl="0" marL="0" rtl="0" algn="l">
                        <a:spcBef>
                          <a:spcPts val="0"/>
                        </a:spcBef>
                        <a:spcAft>
                          <a:spcPts val="0"/>
                        </a:spcAft>
                        <a:buNone/>
                      </a:pPr>
                      <a:r>
                        <a:t/>
                      </a:r>
                      <a:endParaRPr/>
                    </a:p>
                  </a:txBody>
                  <a:tcPr marT="91425" marB="91425" marR="91425" marL="91425">
                    <a:solidFill>
                      <a:srgbClr val="FF0000"/>
                    </a:solidFill>
                  </a:tcPr>
                </a:tc>
              </a:tr>
              <a:tr h="565800">
                <a:tc>
                  <a:txBody>
                    <a:bodyPr/>
                    <a:lstStyle/>
                    <a:p>
                      <a:pPr indent="0" lvl="0" marL="0" rtl="0" algn="l">
                        <a:spcBef>
                          <a:spcPts val="0"/>
                        </a:spcBef>
                        <a:spcAft>
                          <a:spcPts val="0"/>
                        </a:spcAft>
                        <a:buNone/>
                      </a:pPr>
                      <a:r>
                        <a:rPr lang="en">
                          <a:solidFill>
                            <a:schemeClr val="lt1"/>
                          </a:solidFill>
                        </a:rPr>
                        <a:t>4</a:t>
                      </a:r>
                      <a:endParaRPr>
                        <a:solidFill>
                          <a:schemeClr val="lt1"/>
                        </a:solidFill>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solidFill>
                      <a:srgbClr val="FF0000"/>
                    </a:solidFill>
                  </a:tcPr>
                </a:tc>
                <a:tc>
                  <a:txBody>
                    <a:bodyPr/>
                    <a:lstStyle/>
                    <a:p>
                      <a:pPr indent="0" lvl="0" marL="0" rtl="0" algn="l">
                        <a:spcBef>
                          <a:spcPts val="0"/>
                        </a:spcBef>
                        <a:spcAft>
                          <a:spcPts val="0"/>
                        </a:spcAft>
                        <a:buNone/>
                      </a:pPr>
                      <a:r>
                        <a:t/>
                      </a:r>
                      <a:endParaRPr/>
                    </a:p>
                  </a:txBody>
                  <a:tcPr marT="91425" marB="91425" marR="91425" marL="91425">
                    <a:solidFill>
                      <a:srgbClr val="FF0000"/>
                    </a:solidFill>
                  </a:tcPr>
                </a:tc>
              </a:tr>
              <a:tr h="565800">
                <a:tc>
                  <a:txBody>
                    <a:bodyPr/>
                    <a:lstStyle/>
                    <a:p>
                      <a:pPr indent="0" lvl="0" marL="0" rtl="0" algn="l">
                        <a:spcBef>
                          <a:spcPts val="0"/>
                        </a:spcBef>
                        <a:spcAft>
                          <a:spcPts val="0"/>
                        </a:spcAft>
                        <a:buNone/>
                      </a:pPr>
                      <a:r>
                        <a:rPr lang="en">
                          <a:solidFill>
                            <a:schemeClr val="lt1"/>
                          </a:solidFill>
                        </a:rPr>
                        <a:t>3</a:t>
                      </a:r>
                      <a:endParaRPr>
                        <a:solidFill>
                          <a:schemeClr val="lt1"/>
                        </a:solidFill>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solidFill>
                      <a:srgbClr val="FF0000"/>
                    </a:solidFill>
                  </a:tcPr>
                </a:tc>
              </a:tr>
              <a:tr h="565800">
                <a:tc>
                  <a:txBody>
                    <a:bodyPr/>
                    <a:lstStyle/>
                    <a:p>
                      <a:pPr indent="0" lvl="0" marL="0" rtl="0" algn="l">
                        <a:spcBef>
                          <a:spcPts val="0"/>
                        </a:spcBef>
                        <a:spcAft>
                          <a:spcPts val="0"/>
                        </a:spcAft>
                        <a:buNone/>
                      </a:pPr>
                      <a:r>
                        <a:rPr lang="en">
                          <a:solidFill>
                            <a:schemeClr val="lt1"/>
                          </a:solidFill>
                        </a:rPr>
                        <a:t>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t>R2</a:t>
                      </a:r>
                      <a:endParaRPr/>
                    </a:p>
                    <a:p>
                      <a:pPr indent="0" lvl="0" marL="0" rtl="0" algn="l">
                        <a:spcBef>
                          <a:spcPts val="0"/>
                        </a:spcBef>
                        <a:spcAft>
                          <a:spcPts val="0"/>
                        </a:spcAft>
                        <a:buNone/>
                      </a:pPr>
                      <a:r>
                        <a:rPr lang="en"/>
                        <a:t>R3</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r>
              <a:tr h="565800">
                <a:tc>
                  <a:txBody>
                    <a:bodyPr/>
                    <a:lstStyle/>
                    <a:p>
                      <a:pPr indent="0" lvl="0" marL="0" rtl="0" algn="l">
                        <a:spcBef>
                          <a:spcPts val="0"/>
                        </a:spcBef>
                        <a:spcAft>
                          <a:spcPts val="0"/>
                        </a:spcAft>
                        <a:buNone/>
                      </a:pPr>
                      <a:r>
                        <a:rPr lang="en">
                          <a:solidFill>
                            <a:schemeClr val="lt1"/>
                          </a:solidFill>
                        </a:rPr>
                        <a:t>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t>M1, M2, M3</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rPr lang="en"/>
                        <a:t>R1</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r>
              <a:tr h="565800">
                <a:tc>
                  <a:txBody>
                    <a:bodyPr/>
                    <a:lstStyle/>
                    <a:p>
                      <a:pPr indent="0" lvl="0" marL="0" rtl="0" algn="l">
                        <a:spcBef>
                          <a:spcPts val="0"/>
                        </a:spcBef>
                        <a:spcAft>
                          <a:spcPts val="0"/>
                        </a:spcAft>
                        <a:buNone/>
                      </a:pPr>
                      <a:r>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3</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4</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5</a:t>
                      </a:r>
                      <a:endParaRPr>
                        <a:solidFill>
                          <a:schemeClr val="lt1"/>
                        </a:solidFill>
                      </a:endParaRPr>
                    </a:p>
                  </a:txBody>
                  <a:tcPr marT="91425" marB="91425" marR="91425" marL="91425"/>
                </a:tc>
              </a:tr>
            </a:tbl>
          </a:graphicData>
        </a:graphic>
      </p:graphicFrame>
      <p:sp>
        <p:nvSpPr>
          <p:cNvPr id="349" name="Google Shape;349;p40"/>
          <p:cNvSpPr txBox="1"/>
          <p:nvPr/>
        </p:nvSpPr>
        <p:spPr>
          <a:xfrm>
            <a:off x="1652550" y="4484125"/>
            <a:ext cx="1612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rPr>
              <a:t>Severity</a:t>
            </a:r>
            <a:endParaRPr sz="3000">
              <a:solidFill>
                <a:schemeClr val="lt1"/>
              </a:solidFill>
            </a:endParaRPr>
          </a:p>
        </p:txBody>
      </p:sp>
      <p:sp>
        <p:nvSpPr>
          <p:cNvPr id="350" name="Google Shape;350;p40"/>
          <p:cNvSpPr txBox="1"/>
          <p:nvPr/>
        </p:nvSpPr>
        <p:spPr>
          <a:xfrm rot="-5400000">
            <a:off x="-866250" y="2500325"/>
            <a:ext cx="2305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rPr>
              <a:t>Likelihood</a:t>
            </a:r>
            <a:endParaRPr sz="3000">
              <a:solidFill>
                <a:schemeClr val="lt1"/>
              </a:solidFill>
            </a:endParaRPr>
          </a:p>
        </p:txBody>
      </p:sp>
      <p:cxnSp>
        <p:nvCxnSpPr>
          <p:cNvPr id="351" name="Google Shape;351;p40"/>
          <p:cNvCxnSpPr/>
          <p:nvPr/>
        </p:nvCxnSpPr>
        <p:spPr>
          <a:xfrm flipH="1">
            <a:off x="1839000" y="3624425"/>
            <a:ext cx="972600" cy="133200"/>
          </a:xfrm>
          <a:prstGeom prst="straightConnector1">
            <a:avLst/>
          </a:prstGeom>
          <a:noFill/>
          <a:ln cap="flat" cmpd="sng" w="9525">
            <a:solidFill>
              <a:schemeClr val="dk2"/>
            </a:solidFill>
            <a:prstDash val="solid"/>
            <a:round/>
            <a:headEnd len="med" w="med" type="none"/>
            <a:tailEnd len="med" w="med" type="triangle"/>
          </a:ln>
        </p:spPr>
      </p:cxnSp>
      <p:cxnSp>
        <p:nvCxnSpPr>
          <p:cNvPr id="352" name="Google Shape;352;p40"/>
          <p:cNvCxnSpPr/>
          <p:nvPr/>
        </p:nvCxnSpPr>
        <p:spPr>
          <a:xfrm>
            <a:off x="1532400" y="3291300"/>
            <a:ext cx="93300" cy="213300"/>
          </a:xfrm>
          <a:prstGeom prst="straightConnector1">
            <a:avLst/>
          </a:prstGeom>
          <a:noFill/>
          <a:ln cap="flat" cmpd="sng" w="9525">
            <a:solidFill>
              <a:schemeClr val="dk2"/>
            </a:solidFill>
            <a:prstDash val="solid"/>
            <a:round/>
            <a:headEnd len="med" w="med" type="none"/>
            <a:tailEnd len="med" w="med" type="triangle"/>
          </a:ln>
        </p:spPr>
      </p:cxnSp>
      <p:cxnSp>
        <p:nvCxnSpPr>
          <p:cNvPr id="353" name="Google Shape;353;p40"/>
          <p:cNvCxnSpPr/>
          <p:nvPr/>
        </p:nvCxnSpPr>
        <p:spPr>
          <a:xfrm>
            <a:off x="1639000" y="3051450"/>
            <a:ext cx="133200" cy="479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FFFFFF"/>
                </a:solidFill>
              </a:rPr>
              <a:t>School Risks</a:t>
            </a:r>
            <a:endParaRPr>
              <a:solidFill>
                <a:srgbClr val="FFFFFF"/>
              </a:solidFill>
            </a:endParaRPr>
          </a:p>
        </p:txBody>
      </p:sp>
      <p:sp>
        <p:nvSpPr>
          <p:cNvPr id="359" name="Google Shape;359;p41"/>
          <p:cNvSpPr txBox="1"/>
          <p:nvPr>
            <p:ph idx="1" type="body"/>
          </p:nvPr>
        </p:nvSpPr>
        <p:spPr>
          <a:xfrm>
            <a:off x="4553800" y="906100"/>
            <a:ext cx="4467300" cy="41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lt1"/>
                </a:solidFill>
              </a:rPr>
              <a:t>R1: School’s given student count increases mid-semester/school year, exceeding the subscription amount that was paid for.</a:t>
            </a:r>
            <a:endParaRPr sz="1300">
              <a:solidFill>
                <a:schemeClr val="lt1"/>
              </a:solidFill>
            </a:endParaRPr>
          </a:p>
          <a:p>
            <a:pPr indent="0" lvl="0" marL="0" rtl="0" algn="l">
              <a:spcBef>
                <a:spcPts val="0"/>
              </a:spcBef>
              <a:spcAft>
                <a:spcPts val="0"/>
              </a:spcAft>
              <a:buClr>
                <a:schemeClr val="dk1"/>
              </a:buClr>
              <a:buSzPts val="1100"/>
              <a:buFont typeface="Arial"/>
              <a:buNone/>
            </a:pPr>
            <a:r>
              <a:t/>
            </a:r>
            <a:endParaRPr sz="1300">
              <a:solidFill>
                <a:schemeClr val="lt1"/>
              </a:solidFill>
            </a:endParaRPr>
          </a:p>
          <a:p>
            <a:pPr indent="0" lvl="0" marL="0" rtl="0" algn="l">
              <a:spcBef>
                <a:spcPts val="0"/>
              </a:spcBef>
              <a:spcAft>
                <a:spcPts val="0"/>
              </a:spcAft>
              <a:buClr>
                <a:schemeClr val="dk1"/>
              </a:buClr>
              <a:buSzPts val="1100"/>
              <a:buFont typeface="Arial"/>
              <a:buNone/>
            </a:pPr>
            <a:r>
              <a:rPr lang="en" sz="1300">
                <a:solidFill>
                  <a:schemeClr val="lt1"/>
                </a:solidFill>
              </a:rPr>
              <a:t>M1: Schools can contact us to request additional subscriptions with school discount still applied.</a:t>
            </a:r>
            <a:endParaRPr sz="1300">
              <a:solidFill>
                <a:schemeClr val="lt1"/>
              </a:solidFill>
            </a:endParaRPr>
          </a:p>
          <a:p>
            <a:pPr indent="0" lvl="0" marL="0" rtl="0" algn="l">
              <a:spcBef>
                <a:spcPts val="0"/>
              </a:spcBef>
              <a:spcAft>
                <a:spcPts val="0"/>
              </a:spcAft>
              <a:buClr>
                <a:schemeClr val="dk1"/>
              </a:buClr>
              <a:buSzPts val="1100"/>
              <a:buFont typeface="Arial"/>
              <a:buNone/>
            </a:pPr>
            <a:r>
              <a:t/>
            </a:r>
            <a:endParaRPr sz="1300">
              <a:solidFill>
                <a:schemeClr val="lt1"/>
              </a:solidFill>
            </a:endParaRPr>
          </a:p>
          <a:p>
            <a:pPr indent="0" lvl="0" marL="0" rtl="0" algn="l">
              <a:spcBef>
                <a:spcPts val="0"/>
              </a:spcBef>
              <a:spcAft>
                <a:spcPts val="0"/>
              </a:spcAft>
              <a:buClr>
                <a:schemeClr val="dk1"/>
              </a:buClr>
              <a:buSzPts val="1100"/>
              <a:buFont typeface="Arial"/>
              <a:buNone/>
            </a:pPr>
            <a:r>
              <a:rPr lang="en" sz="1300">
                <a:solidFill>
                  <a:schemeClr val="lt1"/>
                </a:solidFill>
              </a:rPr>
              <a:t>R2: Renewal period approaches with some school’s student never using their paid subscriptions.</a:t>
            </a:r>
            <a:endParaRPr sz="1300">
              <a:solidFill>
                <a:schemeClr val="lt1"/>
              </a:solidFill>
            </a:endParaRPr>
          </a:p>
          <a:p>
            <a:pPr indent="0" lvl="0" marL="0" rtl="0" algn="l">
              <a:spcBef>
                <a:spcPts val="0"/>
              </a:spcBef>
              <a:spcAft>
                <a:spcPts val="0"/>
              </a:spcAft>
              <a:buClr>
                <a:schemeClr val="dk1"/>
              </a:buClr>
              <a:buSzPts val="1100"/>
              <a:buFont typeface="Arial"/>
              <a:buNone/>
            </a:pPr>
            <a:r>
              <a:t/>
            </a:r>
            <a:endParaRPr sz="1300">
              <a:solidFill>
                <a:schemeClr val="lt1"/>
              </a:solidFill>
            </a:endParaRPr>
          </a:p>
          <a:p>
            <a:pPr indent="0" lvl="0" marL="0" rtl="0" algn="l">
              <a:spcBef>
                <a:spcPts val="0"/>
              </a:spcBef>
              <a:spcAft>
                <a:spcPts val="0"/>
              </a:spcAft>
              <a:buClr>
                <a:schemeClr val="dk1"/>
              </a:buClr>
              <a:buSzPts val="1100"/>
              <a:buFont typeface="Arial"/>
              <a:buNone/>
            </a:pPr>
            <a:r>
              <a:rPr lang="en" sz="1300">
                <a:solidFill>
                  <a:schemeClr val="lt1"/>
                </a:solidFill>
              </a:rPr>
              <a:t>M2: Include a disclaimer stating that the subscriptions can roll over to the next school year, until they’re used.</a:t>
            </a:r>
            <a:endParaRPr sz="1300">
              <a:solidFill>
                <a:schemeClr val="lt1"/>
              </a:solidFill>
            </a:endParaRPr>
          </a:p>
          <a:p>
            <a:pPr indent="0" lvl="0" marL="0" rtl="0" algn="l">
              <a:spcBef>
                <a:spcPts val="0"/>
              </a:spcBef>
              <a:spcAft>
                <a:spcPts val="0"/>
              </a:spcAft>
              <a:buClr>
                <a:schemeClr val="dk1"/>
              </a:buClr>
              <a:buSzPts val="1100"/>
              <a:buFont typeface="Arial"/>
              <a:buNone/>
            </a:pPr>
            <a:r>
              <a:t/>
            </a:r>
            <a:endParaRPr sz="1300">
              <a:solidFill>
                <a:schemeClr val="lt1"/>
              </a:solidFill>
            </a:endParaRPr>
          </a:p>
          <a:p>
            <a:pPr indent="0" lvl="0" marL="0" rtl="0" algn="l">
              <a:spcBef>
                <a:spcPts val="0"/>
              </a:spcBef>
              <a:spcAft>
                <a:spcPts val="0"/>
              </a:spcAft>
              <a:buNone/>
            </a:pPr>
            <a:r>
              <a:rPr lang="en" sz="1300">
                <a:solidFill>
                  <a:schemeClr val="lt1"/>
                </a:solidFill>
              </a:rPr>
              <a:t>R3: School has no subscription service but a teacher recommends our software to a student </a:t>
            </a:r>
            <a:endParaRPr sz="1300">
              <a:solidFill>
                <a:schemeClr val="lt1"/>
              </a:solidFill>
            </a:endParaRPr>
          </a:p>
          <a:p>
            <a:pPr indent="0" lvl="0" marL="0" rtl="0" algn="l">
              <a:spcBef>
                <a:spcPts val="0"/>
              </a:spcBef>
              <a:spcAft>
                <a:spcPts val="0"/>
              </a:spcAft>
              <a:buClr>
                <a:schemeClr val="dk1"/>
              </a:buClr>
              <a:buSzPts val="1100"/>
              <a:buFont typeface="Arial"/>
              <a:buNone/>
            </a:pPr>
            <a:r>
              <a:t/>
            </a:r>
            <a:endParaRPr sz="1300">
              <a:solidFill>
                <a:schemeClr val="lt1"/>
              </a:solidFill>
            </a:endParaRPr>
          </a:p>
          <a:p>
            <a:pPr indent="0" lvl="0" marL="0" rtl="0" algn="l">
              <a:spcBef>
                <a:spcPts val="0"/>
              </a:spcBef>
              <a:spcAft>
                <a:spcPts val="0"/>
              </a:spcAft>
              <a:buClr>
                <a:schemeClr val="dk1"/>
              </a:buClr>
              <a:buSzPts val="1100"/>
              <a:buFont typeface="Arial"/>
              <a:buNone/>
            </a:pPr>
            <a:r>
              <a:rPr lang="en" sz="1300">
                <a:solidFill>
                  <a:schemeClr val="lt1"/>
                </a:solidFill>
              </a:rPr>
              <a:t>M3: Student can use “Request my School” button to have us add their school.</a:t>
            </a:r>
            <a:endParaRPr sz="1300">
              <a:solidFill>
                <a:schemeClr val="lt1"/>
              </a:solidFill>
            </a:endParaRPr>
          </a:p>
          <a:p>
            <a:pPr indent="0" lvl="0" marL="0" rtl="0" algn="l">
              <a:spcBef>
                <a:spcPts val="0"/>
              </a:spcBef>
              <a:spcAft>
                <a:spcPts val="0"/>
              </a:spcAft>
              <a:buClr>
                <a:schemeClr val="dk1"/>
              </a:buClr>
              <a:buSzPts val="1100"/>
              <a:buFont typeface="Arial"/>
              <a:buNone/>
            </a:pPr>
            <a:r>
              <a:t/>
            </a:r>
            <a:endParaRPr sz="1300">
              <a:solidFill>
                <a:schemeClr val="lt1"/>
              </a:solidFill>
            </a:endParaRPr>
          </a:p>
          <a:p>
            <a:pPr indent="0" lvl="0" marL="0" rtl="0" algn="l">
              <a:spcBef>
                <a:spcPts val="0"/>
              </a:spcBef>
              <a:spcAft>
                <a:spcPts val="0"/>
              </a:spcAft>
              <a:buNone/>
            </a:pPr>
            <a:r>
              <a:t/>
            </a:r>
            <a:endParaRPr sz="1300">
              <a:solidFill>
                <a:schemeClr val="lt1"/>
              </a:solidFill>
            </a:endParaRPr>
          </a:p>
        </p:txBody>
      </p:sp>
      <p:sp>
        <p:nvSpPr>
          <p:cNvPr id="360" name="Google Shape;360;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61" name="Google Shape;361;p41"/>
          <p:cNvGraphicFramePr/>
          <p:nvPr/>
        </p:nvGraphicFramePr>
        <p:xfrm>
          <a:off x="706000" y="1017775"/>
          <a:ext cx="3000000" cy="3000000"/>
        </p:xfrm>
        <a:graphic>
          <a:graphicData uri="http://schemas.openxmlformats.org/drawingml/2006/table">
            <a:tbl>
              <a:tblPr>
                <a:noFill/>
                <a:tableStyleId>{C770DAED-7406-4C4C-B1E1-297E3F03EA51}</a:tableStyleId>
              </a:tblPr>
              <a:tblGrid>
                <a:gridCol w="641300"/>
                <a:gridCol w="641300"/>
                <a:gridCol w="641300"/>
                <a:gridCol w="641300"/>
                <a:gridCol w="641300"/>
                <a:gridCol w="641300"/>
              </a:tblGrid>
              <a:tr h="577725">
                <a:tc>
                  <a:txBody>
                    <a:bodyPr/>
                    <a:lstStyle/>
                    <a:p>
                      <a:pPr indent="0" lvl="0" marL="0" rtl="0" algn="l">
                        <a:spcBef>
                          <a:spcPts val="0"/>
                        </a:spcBef>
                        <a:spcAft>
                          <a:spcPts val="0"/>
                        </a:spcAft>
                        <a:buNone/>
                      </a:pPr>
                      <a:r>
                        <a:rPr lang="en">
                          <a:solidFill>
                            <a:srgbClr val="FFFFFF"/>
                          </a:solidFill>
                        </a:rPr>
                        <a:t>5</a:t>
                      </a:r>
                      <a:endParaRPr>
                        <a:solidFill>
                          <a:srgbClr val="FFFFFF"/>
                        </a:solidFill>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rPr lang="en"/>
                        <a:t>R2</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solidFill>
                      <a:srgbClr val="FF0000"/>
                    </a:solidFill>
                  </a:tcPr>
                </a:tc>
                <a:tc>
                  <a:txBody>
                    <a:bodyPr/>
                    <a:lstStyle/>
                    <a:p>
                      <a:pPr indent="0" lvl="0" marL="0" rtl="0" algn="l">
                        <a:spcBef>
                          <a:spcPts val="0"/>
                        </a:spcBef>
                        <a:spcAft>
                          <a:spcPts val="0"/>
                        </a:spcAft>
                        <a:buNone/>
                      </a:pPr>
                      <a:r>
                        <a:t/>
                      </a:r>
                      <a:endParaRPr/>
                    </a:p>
                  </a:txBody>
                  <a:tcPr marT="91425" marB="91425" marR="91425" marL="91425">
                    <a:solidFill>
                      <a:srgbClr val="FF0000"/>
                    </a:solidFill>
                  </a:tcPr>
                </a:tc>
                <a:tc>
                  <a:txBody>
                    <a:bodyPr/>
                    <a:lstStyle/>
                    <a:p>
                      <a:pPr indent="0" lvl="0" marL="0" rtl="0" algn="l">
                        <a:spcBef>
                          <a:spcPts val="0"/>
                        </a:spcBef>
                        <a:spcAft>
                          <a:spcPts val="0"/>
                        </a:spcAft>
                        <a:buNone/>
                      </a:pPr>
                      <a:r>
                        <a:t/>
                      </a:r>
                      <a:endParaRPr/>
                    </a:p>
                  </a:txBody>
                  <a:tcPr marT="91425" marB="91425" marR="91425" marL="91425">
                    <a:solidFill>
                      <a:srgbClr val="FF0000"/>
                    </a:solidFill>
                  </a:tcPr>
                </a:tc>
              </a:tr>
              <a:tr h="577725">
                <a:tc>
                  <a:txBody>
                    <a:bodyPr/>
                    <a:lstStyle/>
                    <a:p>
                      <a:pPr indent="0" lvl="0" marL="0" rtl="0" algn="l">
                        <a:spcBef>
                          <a:spcPts val="0"/>
                        </a:spcBef>
                        <a:spcAft>
                          <a:spcPts val="0"/>
                        </a:spcAft>
                        <a:buNone/>
                      </a:pPr>
                      <a:r>
                        <a:rPr lang="en">
                          <a:solidFill>
                            <a:schemeClr val="lt1"/>
                          </a:solidFill>
                        </a:rPr>
                        <a:t>4</a:t>
                      </a:r>
                      <a:endParaRPr>
                        <a:solidFill>
                          <a:schemeClr val="lt1"/>
                        </a:solidFill>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solidFill>
                      <a:srgbClr val="FF0000"/>
                    </a:solidFill>
                  </a:tcPr>
                </a:tc>
                <a:tc>
                  <a:txBody>
                    <a:bodyPr/>
                    <a:lstStyle/>
                    <a:p>
                      <a:pPr indent="0" lvl="0" marL="0" rtl="0" algn="l">
                        <a:spcBef>
                          <a:spcPts val="0"/>
                        </a:spcBef>
                        <a:spcAft>
                          <a:spcPts val="0"/>
                        </a:spcAft>
                        <a:buNone/>
                      </a:pPr>
                      <a:r>
                        <a:t/>
                      </a:r>
                      <a:endParaRPr/>
                    </a:p>
                  </a:txBody>
                  <a:tcPr marT="91425" marB="91425" marR="91425" marL="91425">
                    <a:solidFill>
                      <a:srgbClr val="FF0000"/>
                    </a:solidFill>
                  </a:tcPr>
                </a:tc>
              </a:tr>
              <a:tr h="577725">
                <a:tc>
                  <a:txBody>
                    <a:bodyPr/>
                    <a:lstStyle/>
                    <a:p>
                      <a:pPr indent="0" lvl="0" marL="0" rtl="0" algn="l">
                        <a:spcBef>
                          <a:spcPts val="0"/>
                        </a:spcBef>
                        <a:spcAft>
                          <a:spcPts val="0"/>
                        </a:spcAft>
                        <a:buNone/>
                      </a:pPr>
                      <a:r>
                        <a:rPr lang="en">
                          <a:solidFill>
                            <a:schemeClr val="lt1"/>
                          </a:solidFill>
                        </a:rPr>
                        <a:t>3</a:t>
                      </a:r>
                      <a:endParaRPr>
                        <a:solidFill>
                          <a:schemeClr val="lt1"/>
                        </a:solidFill>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rPr lang="en"/>
                        <a:t>R3</a:t>
                      </a:r>
                      <a:endParaRPr/>
                    </a:p>
                  </a:txBody>
                  <a:tcPr marT="91425" marB="91425" marR="91425" marL="91425">
                    <a:solidFill>
                      <a:srgbClr val="FFFF00"/>
                    </a:solidFill>
                  </a:tcPr>
                </a:tc>
                <a:tc>
                  <a:txBody>
                    <a:bodyPr/>
                    <a:lstStyle/>
                    <a:p>
                      <a:pPr indent="0" lvl="0" marL="0" rtl="0" algn="l">
                        <a:spcBef>
                          <a:spcPts val="0"/>
                        </a:spcBef>
                        <a:spcAft>
                          <a:spcPts val="0"/>
                        </a:spcAft>
                        <a:buNone/>
                      </a:pPr>
                      <a:r>
                        <a:rPr lang="en"/>
                        <a:t>R1</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solidFill>
                      <a:srgbClr val="FF0000"/>
                    </a:solidFill>
                  </a:tcPr>
                </a:tc>
              </a:tr>
              <a:tr h="577725">
                <a:tc>
                  <a:txBody>
                    <a:bodyPr/>
                    <a:lstStyle/>
                    <a:p>
                      <a:pPr indent="0" lvl="0" marL="0" rtl="0" algn="l">
                        <a:spcBef>
                          <a:spcPts val="0"/>
                        </a:spcBef>
                        <a:spcAft>
                          <a:spcPts val="0"/>
                        </a:spcAft>
                        <a:buNone/>
                      </a:pPr>
                      <a:r>
                        <a:rPr lang="en">
                          <a:solidFill>
                            <a:schemeClr val="lt1"/>
                          </a:solidFill>
                        </a:rPr>
                        <a:t>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t>M2</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rPr lang="en"/>
                        <a:t>M1</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r>
              <a:tr h="577725">
                <a:tc>
                  <a:txBody>
                    <a:bodyPr/>
                    <a:lstStyle/>
                    <a:p>
                      <a:pPr indent="0" lvl="0" marL="0" rtl="0" algn="l">
                        <a:spcBef>
                          <a:spcPts val="0"/>
                        </a:spcBef>
                        <a:spcAft>
                          <a:spcPts val="0"/>
                        </a:spcAft>
                        <a:buNone/>
                      </a:pPr>
                      <a:r>
                        <a:rPr lang="en">
                          <a:solidFill>
                            <a:schemeClr val="lt1"/>
                          </a:solidFill>
                        </a:rPr>
                        <a:t>1</a:t>
                      </a:r>
                      <a:endParaRPr>
                        <a:solidFill>
                          <a:schemeClr val="lt1"/>
                        </a:solidFill>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rPr lang="en"/>
                        <a:t>M3</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00FF00"/>
                    </a:solidFill>
                  </a:tcPr>
                </a:tc>
              </a:tr>
              <a:tr h="5777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solidFill>
                            <a:schemeClr val="lt1"/>
                          </a:solidFill>
                        </a:rPr>
                        <a:t>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3</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4</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5</a:t>
                      </a:r>
                      <a:endParaRPr>
                        <a:solidFill>
                          <a:schemeClr val="lt1"/>
                        </a:solidFill>
                      </a:endParaRPr>
                    </a:p>
                  </a:txBody>
                  <a:tcPr marT="91425" marB="91425" marR="91425" marL="91425"/>
                </a:tc>
              </a:tr>
            </a:tbl>
          </a:graphicData>
        </a:graphic>
      </p:graphicFrame>
      <p:sp>
        <p:nvSpPr>
          <p:cNvPr id="362" name="Google Shape;362;p41"/>
          <p:cNvSpPr txBox="1"/>
          <p:nvPr/>
        </p:nvSpPr>
        <p:spPr>
          <a:xfrm>
            <a:off x="1727050" y="4484125"/>
            <a:ext cx="1652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rPr>
              <a:t>Severity</a:t>
            </a:r>
            <a:endParaRPr sz="3000">
              <a:solidFill>
                <a:schemeClr val="lt1"/>
              </a:solidFill>
            </a:endParaRPr>
          </a:p>
        </p:txBody>
      </p:sp>
      <p:sp>
        <p:nvSpPr>
          <p:cNvPr id="363" name="Google Shape;363;p41"/>
          <p:cNvSpPr txBox="1"/>
          <p:nvPr/>
        </p:nvSpPr>
        <p:spPr>
          <a:xfrm rot="-5400000">
            <a:off x="-573200" y="2590000"/>
            <a:ext cx="2025300" cy="5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rPr>
              <a:t>Likelihood</a:t>
            </a:r>
            <a:endParaRPr sz="3000">
              <a:solidFill>
                <a:schemeClr val="lt1"/>
              </a:solidFill>
            </a:endParaRPr>
          </a:p>
        </p:txBody>
      </p:sp>
      <p:cxnSp>
        <p:nvCxnSpPr>
          <p:cNvPr id="364" name="Google Shape;364;p41"/>
          <p:cNvCxnSpPr/>
          <p:nvPr/>
        </p:nvCxnSpPr>
        <p:spPr>
          <a:xfrm flipH="1">
            <a:off x="1665600" y="1319200"/>
            <a:ext cx="506400" cy="1505700"/>
          </a:xfrm>
          <a:prstGeom prst="straightConnector1">
            <a:avLst/>
          </a:prstGeom>
          <a:noFill/>
          <a:ln cap="flat" cmpd="sng" w="9525">
            <a:solidFill>
              <a:schemeClr val="dk2"/>
            </a:solidFill>
            <a:prstDash val="solid"/>
            <a:round/>
            <a:headEnd len="med" w="med" type="none"/>
            <a:tailEnd len="med" w="med" type="triangle"/>
          </a:ln>
        </p:spPr>
      </p:cxnSp>
      <p:cxnSp>
        <p:nvCxnSpPr>
          <p:cNvPr id="365" name="Google Shape;365;p41"/>
          <p:cNvCxnSpPr/>
          <p:nvPr/>
        </p:nvCxnSpPr>
        <p:spPr>
          <a:xfrm flipH="1">
            <a:off x="2944725" y="2505125"/>
            <a:ext cx="466500" cy="333000"/>
          </a:xfrm>
          <a:prstGeom prst="straightConnector1">
            <a:avLst/>
          </a:prstGeom>
          <a:noFill/>
          <a:ln cap="flat" cmpd="sng" w="9525">
            <a:solidFill>
              <a:schemeClr val="dk2"/>
            </a:solidFill>
            <a:prstDash val="solid"/>
            <a:round/>
            <a:headEnd len="med" w="med" type="none"/>
            <a:tailEnd len="med" w="med" type="triangle"/>
          </a:ln>
        </p:spPr>
      </p:cxnSp>
      <p:cxnSp>
        <p:nvCxnSpPr>
          <p:cNvPr id="366" name="Google Shape;366;p41"/>
          <p:cNvCxnSpPr/>
          <p:nvPr/>
        </p:nvCxnSpPr>
        <p:spPr>
          <a:xfrm flipH="1">
            <a:off x="2265400" y="2451825"/>
            <a:ext cx="492900" cy="932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79" name="Google Shape;79;p15"/>
          <p:cNvSpPr txBox="1"/>
          <p:nvPr>
            <p:ph type="title"/>
          </p:nvPr>
        </p:nvSpPr>
        <p:spPr>
          <a:xfrm>
            <a:off x="144425" y="234675"/>
            <a:ext cx="8520600" cy="5727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lang="en">
                <a:solidFill>
                  <a:schemeClr val="accent4"/>
                </a:solidFill>
              </a:rPr>
              <a:t>Team Copper</a:t>
            </a:r>
            <a:endParaRPr>
              <a:solidFill>
                <a:schemeClr val="accent4"/>
              </a:solidFill>
            </a:endParaRPr>
          </a:p>
        </p:txBody>
      </p:sp>
      <p:sp>
        <p:nvSpPr>
          <p:cNvPr id="80" name="Google Shape;8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1" name="Google Shape;81;p15"/>
          <p:cNvPicPr preferRelativeResize="0"/>
          <p:nvPr/>
        </p:nvPicPr>
        <p:blipFill>
          <a:blip r:embed="rId4">
            <a:alphaModFix/>
          </a:blip>
          <a:stretch>
            <a:fillRect/>
          </a:stretch>
        </p:blipFill>
        <p:spPr>
          <a:xfrm>
            <a:off x="262325" y="2291613"/>
            <a:ext cx="1068500" cy="1130700"/>
          </a:xfrm>
          <a:prstGeom prst="rect">
            <a:avLst/>
          </a:prstGeom>
          <a:noFill/>
          <a:ln>
            <a:noFill/>
          </a:ln>
        </p:spPr>
      </p:pic>
      <p:pic>
        <p:nvPicPr>
          <p:cNvPr id="82" name="Google Shape;82;p15"/>
          <p:cNvPicPr preferRelativeResize="0"/>
          <p:nvPr/>
        </p:nvPicPr>
        <p:blipFill>
          <a:blip r:embed="rId5">
            <a:alphaModFix/>
          </a:blip>
          <a:stretch>
            <a:fillRect/>
          </a:stretch>
        </p:blipFill>
        <p:spPr>
          <a:xfrm>
            <a:off x="311700" y="1017713"/>
            <a:ext cx="969740" cy="1130700"/>
          </a:xfrm>
          <a:prstGeom prst="rect">
            <a:avLst/>
          </a:prstGeom>
          <a:noFill/>
          <a:ln>
            <a:noFill/>
          </a:ln>
        </p:spPr>
      </p:pic>
      <p:pic>
        <p:nvPicPr>
          <p:cNvPr id="83" name="Google Shape;83;p15"/>
          <p:cNvPicPr preferRelativeResize="0"/>
          <p:nvPr/>
        </p:nvPicPr>
        <p:blipFill rotWithShape="1">
          <a:blip r:embed="rId6">
            <a:alphaModFix/>
          </a:blip>
          <a:srcRect b="0" l="0" r="0" t="14799"/>
          <a:stretch/>
        </p:blipFill>
        <p:spPr>
          <a:xfrm>
            <a:off x="4576100" y="1017713"/>
            <a:ext cx="1068500" cy="1130692"/>
          </a:xfrm>
          <a:prstGeom prst="rect">
            <a:avLst/>
          </a:prstGeom>
          <a:noFill/>
          <a:ln>
            <a:noFill/>
          </a:ln>
        </p:spPr>
      </p:pic>
      <p:pic>
        <p:nvPicPr>
          <p:cNvPr id="84" name="Google Shape;84;p15"/>
          <p:cNvPicPr preferRelativeResize="0"/>
          <p:nvPr/>
        </p:nvPicPr>
        <p:blipFill>
          <a:blip r:embed="rId7">
            <a:alphaModFix/>
          </a:blip>
          <a:stretch>
            <a:fillRect/>
          </a:stretch>
        </p:blipFill>
        <p:spPr>
          <a:xfrm>
            <a:off x="4712113" y="3635925"/>
            <a:ext cx="796482" cy="1130701"/>
          </a:xfrm>
          <a:prstGeom prst="rect">
            <a:avLst/>
          </a:prstGeom>
          <a:noFill/>
          <a:ln>
            <a:noFill/>
          </a:ln>
        </p:spPr>
      </p:pic>
      <p:pic>
        <p:nvPicPr>
          <p:cNvPr id="85" name="Google Shape;85;p15"/>
          <p:cNvPicPr preferRelativeResize="0"/>
          <p:nvPr/>
        </p:nvPicPr>
        <p:blipFill>
          <a:blip r:embed="rId8">
            <a:alphaModFix/>
          </a:blip>
          <a:stretch>
            <a:fillRect/>
          </a:stretch>
        </p:blipFill>
        <p:spPr>
          <a:xfrm>
            <a:off x="412400" y="3636450"/>
            <a:ext cx="768350" cy="1129649"/>
          </a:xfrm>
          <a:prstGeom prst="rect">
            <a:avLst/>
          </a:prstGeom>
          <a:noFill/>
          <a:ln>
            <a:noFill/>
          </a:ln>
        </p:spPr>
      </p:pic>
      <p:pic>
        <p:nvPicPr>
          <p:cNvPr id="86" name="Google Shape;86;p15"/>
          <p:cNvPicPr preferRelativeResize="0"/>
          <p:nvPr/>
        </p:nvPicPr>
        <p:blipFill>
          <a:blip r:embed="rId9">
            <a:alphaModFix/>
          </a:blip>
          <a:stretch>
            <a:fillRect/>
          </a:stretch>
        </p:blipFill>
        <p:spPr>
          <a:xfrm>
            <a:off x="4712113" y="2291613"/>
            <a:ext cx="796475" cy="1130691"/>
          </a:xfrm>
          <a:prstGeom prst="rect">
            <a:avLst/>
          </a:prstGeom>
          <a:noFill/>
          <a:ln>
            <a:noFill/>
          </a:ln>
        </p:spPr>
      </p:pic>
      <p:sp>
        <p:nvSpPr>
          <p:cNvPr id="87" name="Google Shape;87;p15"/>
          <p:cNvSpPr txBox="1"/>
          <p:nvPr/>
        </p:nvSpPr>
        <p:spPr>
          <a:xfrm>
            <a:off x="1281450" y="984600"/>
            <a:ext cx="2882100" cy="11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rPr>
              <a:t>Deven Bhaggan</a:t>
            </a:r>
            <a:endParaRPr b="1" sz="1000">
              <a:solidFill>
                <a:schemeClr val="lt1"/>
              </a:solidFill>
            </a:endParaRPr>
          </a:p>
          <a:p>
            <a:pPr indent="0" lvl="0" marL="0" rtl="0" algn="l">
              <a:spcBef>
                <a:spcPts val="0"/>
              </a:spcBef>
              <a:spcAft>
                <a:spcPts val="0"/>
              </a:spcAft>
              <a:buNone/>
            </a:pPr>
            <a:r>
              <a:rPr i="1" lang="en" sz="1000">
                <a:solidFill>
                  <a:schemeClr val="lt1"/>
                </a:solidFill>
              </a:rPr>
              <a:t>Website Lead</a:t>
            </a:r>
            <a:endParaRPr i="1" sz="1000">
              <a:solidFill>
                <a:schemeClr val="lt1"/>
              </a:solidFill>
            </a:endParaRPr>
          </a:p>
          <a:p>
            <a:pPr indent="0" lvl="0" marL="0" rtl="0" algn="l">
              <a:spcBef>
                <a:spcPts val="0"/>
              </a:spcBef>
              <a:spcAft>
                <a:spcPts val="0"/>
              </a:spcAft>
              <a:buNone/>
            </a:pPr>
            <a:r>
              <a:rPr lang="en" sz="1000">
                <a:solidFill>
                  <a:schemeClr val="accent4"/>
                </a:solidFill>
              </a:rPr>
              <a:t>Deven is a senior at ODU majoring in computer science. He is from Northern Virginia and works as a basketball trainer and coach. In his free time, he loves going to the gym and playing video games.</a:t>
            </a:r>
            <a:endParaRPr sz="1000">
              <a:solidFill>
                <a:schemeClr val="accent4"/>
              </a:solidFill>
            </a:endParaRPr>
          </a:p>
        </p:txBody>
      </p:sp>
      <p:sp>
        <p:nvSpPr>
          <p:cNvPr id="88" name="Google Shape;88;p15"/>
          <p:cNvSpPr txBox="1"/>
          <p:nvPr/>
        </p:nvSpPr>
        <p:spPr>
          <a:xfrm>
            <a:off x="5644600" y="1018163"/>
            <a:ext cx="2882100" cy="11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rPr>
              <a:t>Jeremy Sloan</a:t>
            </a:r>
            <a:endParaRPr b="1" sz="1000">
              <a:solidFill>
                <a:schemeClr val="lt1"/>
              </a:solidFill>
            </a:endParaRPr>
          </a:p>
          <a:p>
            <a:pPr indent="0" lvl="0" marL="0" rtl="0" algn="l">
              <a:spcBef>
                <a:spcPts val="0"/>
              </a:spcBef>
              <a:spcAft>
                <a:spcPts val="0"/>
              </a:spcAft>
              <a:buNone/>
            </a:pPr>
            <a:r>
              <a:rPr i="1" lang="en" sz="1000">
                <a:solidFill>
                  <a:schemeClr val="lt1"/>
                </a:solidFill>
              </a:rPr>
              <a:t>Project Lead</a:t>
            </a:r>
            <a:endParaRPr i="1" sz="1000">
              <a:solidFill>
                <a:schemeClr val="lt1"/>
              </a:solidFill>
            </a:endParaRPr>
          </a:p>
          <a:p>
            <a:pPr indent="0" lvl="0" marL="0" rtl="0" algn="l">
              <a:spcBef>
                <a:spcPts val="0"/>
              </a:spcBef>
              <a:spcAft>
                <a:spcPts val="0"/>
              </a:spcAft>
              <a:buNone/>
            </a:pPr>
            <a:r>
              <a:rPr lang="en" sz="1000">
                <a:solidFill>
                  <a:schemeClr val="accent4"/>
                </a:solidFill>
              </a:rPr>
              <a:t>Jeremy is a senior at ODU majoring in Computer Science and Music.  He’s from Norfolk, Virginia and loves sports and video games.</a:t>
            </a:r>
            <a:endParaRPr sz="1000">
              <a:solidFill>
                <a:schemeClr val="accent4"/>
              </a:solidFill>
            </a:endParaRPr>
          </a:p>
        </p:txBody>
      </p:sp>
      <p:sp>
        <p:nvSpPr>
          <p:cNvPr id="89" name="Google Shape;89;p15"/>
          <p:cNvSpPr txBox="1"/>
          <p:nvPr/>
        </p:nvSpPr>
        <p:spPr>
          <a:xfrm>
            <a:off x="1281450" y="2192613"/>
            <a:ext cx="2882100" cy="11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rPr>
              <a:t>Phat Nguyen</a:t>
            </a:r>
            <a:endParaRPr b="1" sz="1000">
              <a:solidFill>
                <a:schemeClr val="lt1"/>
              </a:solidFill>
            </a:endParaRPr>
          </a:p>
          <a:p>
            <a:pPr indent="0" lvl="0" marL="0" rtl="0" algn="l">
              <a:spcBef>
                <a:spcPts val="0"/>
              </a:spcBef>
              <a:spcAft>
                <a:spcPts val="0"/>
              </a:spcAft>
              <a:buNone/>
            </a:pPr>
            <a:r>
              <a:rPr i="1" lang="en" sz="1000">
                <a:solidFill>
                  <a:schemeClr val="lt1"/>
                </a:solidFill>
              </a:rPr>
              <a:t>Back-End Specialist</a:t>
            </a:r>
            <a:endParaRPr i="1" sz="1000">
              <a:solidFill>
                <a:schemeClr val="lt1"/>
              </a:solidFill>
            </a:endParaRPr>
          </a:p>
          <a:p>
            <a:pPr indent="0" lvl="0" marL="0" rtl="0" algn="l">
              <a:spcBef>
                <a:spcPts val="0"/>
              </a:spcBef>
              <a:spcAft>
                <a:spcPts val="0"/>
              </a:spcAft>
              <a:buNone/>
            </a:pPr>
            <a:r>
              <a:rPr lang="en" sz="1000">
                <a:solidFill>
                  <a:schemeClr val="accent4"/>
                </a:solidFill>
              </a:rPr>
              <a:t>Phat is a senior at ODU majoring in computer science. He is from Hampton, Virginia and works part time as a student worker for root@cs.odu.edu. As of now he enjoys listening to a variety of music, playing video games, and doing calisthenics.</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p:txBody>
      </p:sp>
      <p:sp>
        <p:nvSpPr>
          <p:cNvPr id="90" name="Google Shape;90;p15"/>
          <p:cNvSpPr txBox="1"/>
          <p:nvPr/>
        </p:nvSpPr>
        <p:spPr>
          <a:xfrm>
            <a:off x="5508600" y="2247850"/>
            <a:ext cx="2882100" cy="11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rPr>
              <a:t>Chris Maguschak</a:t>
            </a:r>
            <a:endParaRPr b="1" sz="1000">
              <a:solidFill>
                <a:schemeClr val="lt1"/>
              </a:solidFill>
            </a:endParaRPr>
          </a:p>
          <a:p>
            <a:pPr indent="0" lvl="0" marL="0" rtl="0" algn="l">
              <a:spcBef>
                <a:spcPts val="0"/>
              </a:spcBef>
              <a:spcAft>
                <a:spcPts val="0"/>
              </a:spcAft>
              <a:buNone/>
            </a:pPr>
            <a:r>
              <a:rPr i="1" lang="en" sz="1000">
                <a:solidFill>
                  <a:schemeClr val="lt1"/>
                </a:solidFill>
              </a:rPr>
              <a:t>Front-End Specialist</a:t>
            </a:r>
            <a:endParaRPr i="1" sz="1000">
              <a:solidFill>
                <a:schemeClr val="lt1"/>
              </a:solidFill>
            </a:endParaRPr>
          </a:p>
          <a:p>
            <a:pPr indent="0" lvl="0" marL="0" rtl="0" algn="l">
              <a:spcBef>
                <a:spcPts val="0"/>
              </a:spcBef>
              <a:spcAft>
                <a:spcPts val="0"/>
              </a:spcAft>
              <a:buNone/>
            </a:pPr>
            <a:r>
              <a:rPr lang="en" sz="1000">
                <a:solidFill>
                  <a:schemeClr val="accent4"/>
                </a:solidFill>
              </a:rPr>
              <a:t>Chris is a super-senior at ODU pursuing his bachelor's in computer science. He's from Norfolk, Virginia and works as a full time student. He enjoys programming, video games, and rock climbing</a:t>
            </a:r>
            <a:endParaRPr sz="1000">
              <a:solidFill>
                <a:schemeClr val="accent4"/>
              </a:solidFill>
            </a:endParaRPr>
          </a:p>
        </p:txBody>
      </p:sp>
      <p:sp>
        <p:nvSpPr>
          <p:cNvPr id="91" name="Google Shape;91;p15"/>
          <p:cNvSpPr txBox="1"/>
          <p:nvPr/>
        </p:nvSpPr>
        <p:spPr>
          <a:xfrm>
            <a:off x="1180750" y="3565525"/>
            <a:ext cx="2882100" cy="11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rPr>
              <a:t>Simeon Wafula</a:t>
            </a:r>
            <a:endParaRPr b="1" sz="1000">
              <a:solidFill>
                <a:schemeClr val="lt1"/>
              </a:solidFill>
            </a:endParaRPr>
          </a:p>
          <a:p>
            <a:pPr indent="0" lvl="0" marL="0" rtl="0" algn="l">
              <a:spcBef>
                <a:spcPts val="0"/>
              </a:spcBef>
              <a:spcAft>
                <a:spcPts val="0"/>
              </a:spcAft>
              <a:buNone/>
            </a:pPr>
            <a:r>
              <a:rPr i="1" lang="en" sz="1000">
                <a:solidFill>
                  <a:schemeClr val="lt1"/>
                </a:solidFill>
              </a:rPr>
              <a:t>Documentation Specialist</a:t>
            </a:r>
            <a:endParaRPr i="1" sz="1000">
              <a:solidFill>
                <a:schemeClr val="lt1"/>
              </a:solidFill>
            </a:endParaRPr>
          </a:p>
          <a:p>
            <a:pPr indent="0" lvl="0" marL="0" rtl="0" algn="l">
              <a:spcBef>
                <a:spcPts val="0"/>
              </a:spcBef>
              <a:spcAft>
                <a:spcPts val="0"/>
              </a:spcAft>
              <a:buNone/>
            </a:pPr>
            <a:r>
              <a:rPr lang="en" sz="1000">
                <a:solidFill>
                  <a:schemeClr val="accent4"/>
                </a:solidFill>
              </a:rPr>
              <a:t>Simeon is a senior at ODU majoring in computer science. He lives in Suffolk, Virginia and in his free time he enjoys reading, playing and watching sports, especially soccer and basketball.</a:t>
            </a:r>
            <a:endParaRPr sz="1000">
              <a:solidFill>
                <a:schemeClr val="accent4"/>
              </a:solidFill>
            </a:endParaRPr>
          </a:p>
        </p:txBody>
      </p:sp>
      <p:sp>
        <p:nvSpPr>
          <p:cNvPr id="92" name="Google Shape;92;p15"/>
          <p:cNvSpPr txBox="1"/>
          <p:nvPr/>
        </p:nvSpPr>
        <p:spPr>
          <a:xfrm>
            <a:off x="5508600" y="3636375"/>
            <a:ext cx="2882100" cy="11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rPr>
              <a:t>Ismail Ismail</a:t>
            </a:r>
            <a:endParaRPr b="1" sz="1000">
              <a:solidFill>
                <a:schemeClr val="lt1"/>
              </a:solidFill>
            </a:endParaRPr>
          </a:p>
          <a:p>
            <a:pPr indent="0" lvl="0" marL="0" rtl="0" algn="l">
              <a:spcBef>
                <a:spcPts val="0"/>
              </a:spcBef>
              <a:spcAft>
                <a:spcPts val="0"/>
              </a:spcAft>
              <a:buNone/>
            </a:pPr>
            <a:r>
              <a:rPr i="1" lang="en" sz="1000">
                <a:solidFill>
                  <a:schemeClr val="lt1"/>
                </a:solidFill>
              </a:rPr>
              <a:t>Database Specialist</a:t>
            </a:r>
            <a:endParaRPr i="1" sz="1000">
              <a:solidFill>
                <a:schemeClr val="lt1"/>
              </a:solidFill>
            </a:endParaRPr>
          </a:p>
          <a:p>
            <a:pPr indent="0" lvl="0" marL="0" rtl="0" algn="l">
              <a:spcBef>
                <a:spcPts val="0"/>
              </a:spcBef>
              <a:spcAft>
                <a:spcPts val="0"/>
              </a:spcAft>
              <a:buNone/>
            </a:pPr>
            <a:r>
              <a:rPr lang="en" sz="1000">
                <a:solidFill>
                  <a:schemeClr val="accent4"/>
                </a:solidFill>
              </a:rPr>
              <a:t>Ismail is a senior at ODU majoring in computer science. He is from Washington, DC and works full time. He loves to play soccer and spend time with family.</a:t>
            </a:r>
            <a:endParaRPr sz="1000">
              <a:solidFill>
                <a:schemeClr val="accent4"/>
              </a:solidFill>
            </a:endParaRPr>
          </a:p>
        </p:txBody>
      </p:sp>
      <p:sp>
        <p:nvSpPr>
          <p:cNvPr id="93" name="Google Shape;93;p15"/>
          <p:cNvSpPr txBox="1"/>
          <p:nvPr/>
        </p:nvSpPr>
        <p:spPr>
          <a:xfrm>
            <a:off x="-58950" y="483855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Team Copper Fall 2023</a:t>
            </a:r>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FFFFFF"/>
                </a:solidFill>
              </a:rPr>
              <a:t>Security Risks</a:t>
            </a:r>
            <a:endParaRPr>
              <a:solidFill>
                <a:srgbClr val="FFFFFF"/>
              </a:solidFill>
            </a:endParaRPr>
          </a:p>
        </p:txBody>
      </p:sp>
      <p:sp>
        <p:nvSpPr>
          <p:cNvPr id="372" name="Google Shape;372;p42"/>
          <p:cNvSpPr txBox="1"/>
          <p:nvPr>
            <p:ph idx="1" type="body"/>
          </p:nvPr>
        </p:nvSpPr>
        <p:spPr>
          <a:xfrm>
            <a:off x="4553800" y="986100"/>
            <a:ext cx="4467300" cy="40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rPr>
              <a:t>R1: The School Code gets leaked to people not part of that school.</a:t>
            </a:r>
            <a:endParaRPr sz="1400">
              <a:solidFill>
                <a:schemeClr val="lt1"/>
              </a:solidFill>
            </a:endParaRPr>
          </a:p>
          <a:p>
            <a:pPr indent="0" lvl="0" marL="0" rtl="0" algn="l">
              <a:spcBef>
                <a:spcPts val="0"/>
              </a:spcBef>
              <a:spcAft>
                <a:spcPts val="0"/>
              </a:spcAft>
              <a:buClr>
                <a:schemeClr val="dk1"/>
              </a:buClr>
              <a:buSzPts val="1100"/>
              <a:buFont typeface="Arial"/>
              <a:buNone/>
            </a:pPr>
            <a:r>
              <a:t/>
            </a:r>
            <a:endParaRPr sz="1400">
              <a:solidFill>
                <a:schemeClr val="lt1"/>
              </a:solidFill>
            </a:endParaRPr>
          </a:p>
          <a:p>
            <a:pPr indent="0" lvl="0" marL="0" rtl="0" algn="l">
              <a:spcBef>
                <a:spcPts val="0"/>
              </a:spcBef>
              <a:spcAft>
                <a:spcPts val="0"/>
              </a:spcAft>
              <a:buClr>
                <a:schemeClr val="dk1"/>
              </a:buClr>
              <a:buSzPts val="1100"/>
              <a:buFont typeface="Arial"/>
              <a:buNone/>
            </a:pPr>
            <a:r>
              <a:rPr lang="en" sz="1400">
                <a:solidFill>
                  <a:schemeClr val="lt1"/>
                </a:solidFill>
              </a:rPr>
              <a:t>M1: We’ll create a customized student extension to the school code and have the school designate the unique codes to each student’s name in their roster.</a:t>
            </a:r>
            <a:endParaRPr sz="1400">
              <a:solidFill>
                <a:schemeClr val="lt1"/>
              </a:solidFill>
            </a:endParaRPr>
          </a:p>
          <a:p>
            <a:pPr indent="0" lvl="0" marL="0" rtl="0" algn="l">
              <a:spcBef>
                <a:spcPts val="0"/>
              </a:spcBef>
              <a:spcAft>
                <a:spcPts val="0"/>
              </a:spcAft>
              <a:buClr>
                <a:schemeClr val="dk1"/>
              </a:buClr>
              <a:buSzPts val="1100"/>
              <a:buFont typeface="Arial"/>
              <a:buNone/>
            </a:pPr>
            <a:r>
              <a:t/>
            </a:r>
            <a:endParaRPr sz="1400">
              <a:solidFill>
                <a:schemeClr val="lt1"/>
              </a:solidFill>
            </a:endParaRPr>
          </a:p>
          <a:p>
            <a:pPr indent="0" lvl="0" marL="0" rtl="0" algn="l">
              <a:spcBef>
                <a:spcPts val="0"/>
              </a:spcBef>
              <a:spcAft>
                <a:spcPts val="0"/>
              </a:spcAft>
              <a:buClr>
                <a:schemeClr val="dk1"/>
              </a:buClr>
              <a:buSzPts val="1100"/>
              <a:buFont typeface="Arial"/>
              <a:buNone/>
            </a:pPr>
            <a:r>
              <a:rPr lang="en" sz="1400">
                <a:solidFill>
                  <a:schemeClr val="lt1"/>
                </a:solidFill>
              </a:rPr>
              <a:t>R2: Username and passwords get leaked.</a:t>
            </a:r>
            <a:endParaRPr sz="1400">
              <a:solidFill>
                <a:schemeClr val="lt1"/>
              </a:solidFill>
            </a:endParaRPr>
          </a:p>
          <a:p>
            <a:pPr indent="0" lvl="0" marL="0" rtl="0" algn="l">
              <a:spcBef>
                <a:spcPts val="0"/>
              </a:spcBef>
              <a:spcAft>
                <a:spcPts val="0"/>
              </a:spcAft>
              <a:buClr>
                <a:schemeClr val="dk1"/>
              </a:buClr>
              <a:buSzPts val="1100"/>
              <a:buFont typeface="Arial"/>
              <a:buNone/>
            </a:pPr>
            <a:r>
              <a:t/>
            </a:r>
            <a:endParaRPr sz="1400">
              <a:solidFill>
                <a:schemeClr val="lt1"/>
              </a:solidFill>
            </a:endParaRPr>
          </a:p>
          <a:p>
            <a:pPr indent="0" lvl="0" marL="0" rtl="0" algn="l">
              <a:spcBef>
                <a:spcPts val="0"/>
              </a:spcBef>
              <a:spcAft>
                <a:spcPts val="0"/>
              </a:spcAft>
              <a:buClr>
                <a:schemeClr val="dk1"/>
              </a:buClr>
              <a:buSzPts val="1100"/>
              <a:buFont typeface="Arial"/>
              <a:buNone/>
            </a:pPr>
            <a:r>
              <a:rPr lang="en" sz="1400">
                <a:solidFill>
                  <a:schemeClr val="lt1"/>
                </a:solidFill>
              </a:rPr>
              <a:t>M2: Two factor authentication can be implemented as an added security feature, encrypted data protocol.</a:t>
            </a:r>
            <a:endParaRPr sz="1400">
              <a:solidFill>
                <a:schemeClr val="lt1"/>
              </a:solidFill>
            </a:endParaRPr>
          </a:p>
          <a:p>
            <a:pPr indent="0" lvl="0" marL="0" rtl="0" algn="l">
              <a:spcBef>
                <a:spcPts val="0"/>
              </a:spcBef>
              <a:spcAft>
                <a:spcPts val="0"/>
              </a:spcAft>
              <a:buClr>
                <a:schemeClr val="dk1"/>
              </a:buClr>
              <a:buSzPts val="1100"/>
              <a:buFont typeface="Arial"/>
              <a:buNone/>
            </a:pPr>
            <a:r>
              <a:t/>
            </a:r>
            <a:endParaRPr sz="1400">
              <a:solidFill>
                <a:schemeClr val="lt1"/>
              </a:solidFill>
            </a:endParaRPr>
          </a:p>
          <a:p>
            <a:pPr indent="0" lvl="0" marL="0" rtl="0" algn="l">
              <a:spcBef>
                <a:spcPts val="0"/>
              </a:spcBef>
              <a:spcAft>
                <a:spcPts val="0"/>
              </a:spcAft>
              <a:buClr>
                <a:schemeClr val="dk1"/>
              </a:buClr>
              <a:buSzPts val="1100"/>
              <a:buFont typeface="Arial"/>
              <a:buNone/>
            </a:pPr>
            <a:r>
              <a:rPr lang="en" sz="1400">
                <a:solidFill>
                  <a:schemeClr val="lt1"/>
                </a:solidFill>
              </a:rPr>
              <a:t>R3: Data breaches </a:t>
            </a:r>
            <a:r>
              <a:rPr lang="en" sz="1400">
                <a:solidFill>
                  <a:schemeClr val="lt1"/>
                </a:solidFill>
              </a:rPr>
              <a:t>occurring</a:t>
            </a:r>
            <a:r>
              <a:rPr lang="en" sz="1400">
                <a:solidFill>
                  <a:schemeClr val="lt1"/>
                </a:solidFill>
              </a:rPr>
              <a:t> due to lack of security.</a:t>
            </a:r>
            <a:endParaRPr sz="1400">
              <a:solidFill>
                <a:schemeClr val="lt1"/>
              </a:solidFill>
            </a:endParaRPr>
          </a:p>
          <a:p>
            <a:pPr indent="0" lvl="0" marL="0" rtl="0" algn="l">
              <a:spcBef>
                <a:spcPts val="0"/>
              </a:spcBef>
              <a:spcAft>
                <a:spcPts val="0"/>
              </a:spcAft>
              <a:buClr>
                <a:schemeClr val="dk1"/>
              </a:buClr>
              <a:buSzPts val="1100"/>
              <a:buFont typeface="Arial"/>
              <a:buNone/>
            </a:pPr>
            <a:r>
              <a:t/>
            </a:r>
            <a:endParaRPr sz="1400">
              <a:solidFill>
                <a:schemeClr val="lt1"/>
              </a:solidFill>
            </a:endParaRPr>
          </a:p>
          <a:p>
            <a:pPr indent="0" lvl="0" marL="0" rtl="0" algn="l">
              <a:spcBef>
                <a:spcPts val="0"/>
              </a:spcBef>
              <a:spcAft>
                <a:spcPts val="0"/>
              </a:spcAft>
              <a:buNone/>
            </a:pPr>
            <a:r>
              <a:rPr lang="en" sz="1400">
                <a:solidFill>
                  <a:schemeClr val="lt1"/>
                </a:solidFill>
              </a:rPr>
              <a:t>M3: Conducting standard cyber security practices.</a:t>
            </a:r>
            <a:endParaRPr sz="1400">
              <a:solidFill>
                <a:schemeClr val="lt1"/>
              </a:solidFill>
            </a:endParaRPr>
          </a:p>
        </p:txBody>
      </p:sp>
      <p:sp>
        <p:nvSpPr>
          <p:cNvPr id="373" name="Google Shape;373;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74" name="Google Shape;374;p42"/>
          <p:cNvGraphicFramePr/>
          <p:nvPr/>
        </p:nvGraphicFramePr>
        <p:xfrm>
          <a:off x="706000" y="1017775"/>
          <a:ext cx="3000000" cy="3000000"/>
        </p:xfrm>
        <a:graphic>
          <a:graphicData uri="http://schemas.openxmlformats.org/drawingml/2006/table">
            <a:tbl>
              <a:tblPr>
                <a:noFill/>
                <a:tableStyleId>{C770DAED-7406-4C4C-B1E1-297E3F03EA51}</a:tableStyleId>
              </a:tblPr>
              <a:tblGrid>
                <a:gridCol w="641300"/>
                <a:gridCol w="641300"/>
                <a:gridCol w="641300"/>
                <a:gridCol w="641300"/>
                <a:gridCol w="641300"/>
                <a:gridCol w="641300"/>
              </a:tblGrid>
              <a:tr h="577725">
                <a:tc>
                  <a:txBody>
                    <a:bodyPr/>
                    <a:lstStyle/>
                    <a:p>
                      <a:pPr indent="0" lvl="0" marL="0" rtl="0" algn="l">
                        <a:spcBef>
                          <a:spcPts val="0"/>
                        </a:spcBef>
                        <a:spcAft>
                          <a:spcPts val="0"/>
                        </a:spcAft>
                        <a:buNone/>
                      </a:pPr>
                      <a:r>
                        <a:rPr lang="en">
                          <a:solidFill>
                            <a:srgbClr val="FFFFFF"/>
                          </a:solidFill>
                        </a:rPr>
                        <a:t>5</a:t>
                      </a:r>
                      <a:endParaRPr>
                        <a:solidFill>
                          <a:srgbClr val="FFFFFF"/>
                        </a:solidFill>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solidFill>
                      <a:srgbClr val="FF0000"/>
                    </a:solidFill>
                  </a:tcPr>
                </a:tc>
                <a:tc>
                  <a:txBody>
                    <a:bodyPr/>
                    <a:lstStyle/>
                    <a:p>
                      <a:pPr indent="0" lvl="0" marL="0" rtl="0" algn="l">
                        <a:spcBef>
                          <a:spcPts val="0"/>
                        </a:spcBef>
                        <a:spcAft>
                          <a:spcPts val="0"/>
                        </a:spcAft>
                        <a:buNone/>
                      </a:pPr>
                      <a:r>
                        <a:t/>
                      </a:r>
                      <a:endParaRPr/>
                    </a:p>
                  </a:txBody>
                  <a:tcPr marT="91425" marB="91425" marR="91425" marL="91425">
                    <a:solidFill>
                      <a:srgbClr val="FF0000"/>
                    </a:solidFill>
                  </a:tcPr>
                </a:tc>
                <a:tc>
                  <a:txBody>
                    <a:bodyPr/>
                    <a:lstStyle/>
                    <a:p>
                      <a:pPr indent="0" lvl="0" marL="0" rtl="0" algn="l">
                        <a:spcBef>
                          <a:spcPts val="0"/>
                        </a:spcBef>
                        <a:spcAft>
                          <a:spcPts val="0"/>
                        </a:spcAft>
                        <a:buNone/>
                      </a:pPr>
                      <a:r>
                        <a:t/>
                      </a:r>
                      <a:endParaRPr/>
                    </a:p>
                  </a:txBody>
                  <a:tcPr marT="91425" marB="91425" marR="91425" marL="91425">
                    <a:solidFill>
                      <a:srgbClr val="FF0000"/>
                    </a:solidFill>
                  </a:tcPr>
                </a:tc>
              </a:tr>
              <a:tr h="577725">
                <a:tc>
                  <a:txBody>
                    <a:bodyPr/>
                    <a:lstStyle/>
                    <a:p>
                      <a:pPr indent="0" lvl="0" marL="0" rtl="0" algn="l">
                        <a:spcBef>
                          <a:spcPts val="0"/>
                        </a:spcBef>
                        <a:spcAft>
                          <a:spcPts val="0"/>
                        </a:spcAft>
                        <a:buNone/>
                      </a:pPr>
                      <a:r>
                        <a:rPr lang="en">
                          <a:solidFill>
                            <a:schemeClr val="lt1"/>
                          </a:solidFill>
                        </a:rPr>
                        <a:t>4</a:t>
                      </a:r>
                      <a:endParaRPr>
                        <a:solidFill>
                          <a:schemeClr val="lt1"/>
                        </a:solidFill>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rPr lang="en"/>
                        <a:t>R1</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solidFill>
                      <a:srgbClr val="FF0000"/>
                    </a:solidFill>
                  </a:tcPr>
                </a:tc>
                <a:tc>
                  <a:txBody>
                    <a:bodyPr/>
                    <a:lstStyle/>
                    <a:p>
                      <a:pPr indent="0" lvl="0" marL="0" rtl="0" algn="l">
                        <a:spcBef>
                          <a:spcPts val="0"/>
                        </a:spcBef>
                        <a:spcAft>
                          <a:spcPts val="0"/>
                        </a:spcAft>
                        <a:buNone/>
                      </a:pPr>
                      <a:r>
                        <a:t/>
                      </a:r>
                      <a:endParaRPr/>
                    </a:p>
                  </a:txBody>
                  <a:tcPr marT="91425" marB="91425" marR="91425" marL="91425">
                    <a:solidFill>
                      <a:srgbClr val="FF0000"/>
                    </a:solidFill>
                  </a:tcPr>
                </a:tc>
              </a:tr>
              <a:tr h="577725">
                <a:tc>
                  <a:txBody>
                    <a:bodyPr/>
                    <a:lstStyle/>
                    <a:p>
                      <a:pPr indent="0" lvl="0" marL="0" rtl="0" algn="l">
                        <a:spcBef>
                          <a:spcPts val="0"/>
                        </a:spcBef>
                        <a:spcAft>
                          <a:spcPts val="0"/>
                        </a:spcAft>
                        <a:buNone/>
                      </a:pPr>
                      <a:r>
                        <a:rPr lang="en">
                          <a:solidFill>
                            <a:schemeClr val="lt1"/>
                          </a:solidFill>
                        </a:rPr>
                        <a:t>3</a:t>
                      </a:r>
                      <a:endParaRPr>
                        <a:solidFill>
                          <a:schemeClr val="lt1"/>
                        </a:solidFill>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solidFill>
                      <a:srgbClr val="FF0000"/>
                    </a:solidFill>
                  </a:tcPr>
                </a:tc>
              </a:tr>
              <a:tr h="577725">
                <a:tc>
                  <a:txBody>
                    <a:bodyPr/>
                    <a:lstStyle/>
                    <a:p>
                      <a:pPr indent="0" lvl="0" marL="0" rtl="0" algn="l">
                        <a:spcBef>
                          <a:spcPts val="0"/>
                        </a:spcBef>
                        <a:spcAft>
                          <a:spcPts val="0"/>
                        </a:spcAft>
                        <a:buNone/>
                      </a:pPr>
                      <a:r>
                        <a:rPr lang="en">
                          <a:solidFill>
                            <a:schemeClr val="lt1"/>
                          </a:solidFill>
                        </a:rPr>
                        <a:t>2</a:t>
                      </a:r>
                      <a:endParaRPr>
                        <a:solidFill>
                          <a:schemeClr val="lt1"/>
                        </a:solidFill>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rPr lang="en"/>
                        <a:t>M3</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rPr lang="en"/>
                        <a:t>R3</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r>
              <a:tr h="577725">
                <a:tc>
                  <a:txBody>
                    <a:bodyPr/>
                    <a:lstStyle/>
                    <a:p>
                      <a:pPr indent="0" lvl="0" marL="0" rtl="0" algn="l">
                        <a:spcBef>
                          <a:spcPts val="0"/>
                        </a:spcBef>
                        <a:spcAft>
                          <a:spcPts val="0"/>
                        </a:spcAft>
                        <a:buNone/>
                      </a:pPr>
                      <a:r>
                        <a:rPr lang="en">
                          <a:solidFill>
                            <a:schemeClr val="lt1"/>
                          </a:solidFill>
                        </a:rPr>
                        <a:t>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t>M1,</a:t>
                      </a:r>
                      <a:endParaRPr/>
                    </a:p>
                    <a:p>
                      <a:pPr indent="0" lvl="0" marL="0" rtl="0" algn="l">
                        <a:spcBef>
                          <a:spcPts val="0"/>
                        </a:spcBef>
                        <a:spcAft>
                          <a:spcPts val="0"/>
                        </a:spcAft>
                        <a:buNone/>
                      </a:pPr>
                      <a:r>
                        <a:rPr lang="en"/>
                        <a:t>M2</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rPr lang="en"/>
                        <a:t>R2</a:t>
                      </a:r>
                      <a:endParaRPr/>
                    </a:p>
                  </a:txBody>
                  <a:tcPr marT="91425" marB="91425" marR="91425" marL="91425">
                    <a:solidFill>
                      <a:srgbClr val="00FF00"/>
                    </a:solidFill>
                  </a:tcPr>
                </a:tc>
              </a:tr>
              <a:tr h="5777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solidFill>
                            <a:schemeClr val="lt1"/>
                          </a:solidFill>
                        </a:rPr>
                        <a:t>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3</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4</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5</a:t>
                      </a:r>
                      <a:endParaRPr>
                        <a:solidFill>
                          <a:schemeClr val="lt1"/>
                        </a:solidFill>
                      </a:endParaRPr>
                    </a:p>
                  </a:txBody>
                  <a:tcPr marT="91425" marB="91425" marR="91425" marL="91425"/>
                </a:tc>
              </a:tr>
            </a:tbl>
          </a:graphicData>
        </a:graphic>
      </p:graphicFrame>
      <p:sp>
        <p:nvSpPr>
          <p:cNvPr id="375" name="Google Shape;375;p42"/>
          <p:cNvSpPr txBox="1"/>
          <p:nvPr/>
        </p:nvSpPr>
        <p:spPr>
          <a:xfrm>
            <a:off x="1727050" y="4484125"/>
            <a:ext cx="1652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rPr>
              <a:t>Severity</a:t>
            </a:r>
            <a:endParaRPr sz="3000">
              <a:solidFill>
                <a:schemeClr val="lt1"/>
              </a:solidFill>
            </a:endParaRPr>
          </a:p>
        </p:txBody>
      </p:sp>
      <p:sp>
        <p:nvSpPr>
          <p:cNvPr id="376" name="Google Shape;376;p42"/>
          <p:cNvSpPr txBox="1"/>
          <p:nvPr/>
        </p:nvSpPr>
        <p:spPr>
          <a:xfrm rot="-5400000">
            <a:off x="-573200" y="2590000"/>
            <a:ext cx="2025300" cy="5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rPr>
              <a:t>Likelihood</a:t>
            </a:r>
            <a:endParaRPr sz="3000">
              <a:solidFill>
                <a:schemeClr val="lt1"/>
              </a:solidFill>
            </a:endParaRPr>
          </a:p>
        </p:txBody>
      </p:sp>
      <p:cxnSp>
        <p:nvCxnSpPr>
          <p:cNvPr id="377" name="Google Shape;377;p42"/>
          <p:cNvCxnSpPr/>
          <p:nvPr/>
        </p:nvCxnSpPr>
        <p:spPr>
          <a:xfrm flipH="1">
            <a:off x="1692175" y="1878850"/>
            <a:ext cx="1106100" cy="1532400"/>
          </a:xfrm>
          <a:prstGeom prst="straightConnector1">
            <a:avLst/>
          </a:prstGeom>
          <a:noFill/>
          <a:ln cap="flat" cmpd="sng" w="9525">
            <a:solidFill>
              <a:schemeClr val="dk2"/>
            </a:solidFill>
            <a:prstDash val="solid"/>
            <a:round/>
            <a:headEnd len="med" w="med" type="none"/>
            <a:tailEnd len="med" w="med" type="triangle"/>
          </a:ln>
        </p:spPr>
      </p:cxnSp>
      <p:cxnSp>
        <p:nvCxnSpPr>
          <p:cNvPr id="378" name="Google Shape;378;p42"/>
          <p:cNvCxnSpPr/>
          <p:nvPr/>
        </p:nvCxnSpPr>
        <p:spPr>
          <a:xfrm flipH="1">
            <a:off x="1825500" y="3517825"/>
            <a:ext cx="2198700" cy="133200"/>
          </a:xfrm>
          <a:prstGeom prst="straightConnector1">
            <a:avLst/>
          </a:prstGeom>
          <a:noFill/>
          <a:ln cap="flat" cmpd="sng" w="9525">
            <a:solidFill>
              <a:schemeClr val="dk2"/>
            </a:solidFill>
            <a:prstDash val="solid"/>
            <a:round/>
            <a:headEnd len="med" w="med" type="none"/>
            <a:tailEnd len="med" w="med" type="triangle"/>
          </a:ln>
        </p:spPr>
      </p:cxnSp>
      <p:cxnSp>
        <p:nvCxnSpPr>
          <p:cNvPr id="379" name="Google Shape;379;p42"/>
          <p:cNvCxnSpPr/>
          <p:nvPr/>
        </p:nvCxnSpPr>
        <p:spPr>
          <a:xfrm rot="10800000">
            <a:off x="2411725" y="2958300"/>
            <a:ext cx="946200" cy="13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3"/>
          <p:cNvSpPr txBox="1"/>
          <p:nvPr>
            <p:ph type="title"/>
          </p:nvPr>
        </p:nvSpPr>
        <p:spPr>
          <a:xfrm>
            <a:off x="311700" y="154375"/>
            <a:ext cx="8520600" cy="548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Key Points</a:t>
            </a:r>
            <a:endParaRPr>
              <a:solidFill>
                <a:schemeClr val="lt1"/>
              </a:solidFill>
            </a:endParaRPr>
          </a:p>
        </p:txBody>
      </p:sp>
      <p:sp>
        <p:nvSpPr>
          <p:cNvPr id="385" name="Google Shape;385;p43"/>
          <p:cNvSpPr txBox="1"/>
          <p:nvPr>
            <p:ph idx="1" type="body"/>
          </p:nvPr>
        </p:nvSpPr>
        <p:spPr>
          <a:xfrm>
            <a:off x="311700" y="702775"/>
            <a:ext cx="8520600" cy="40953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sz="2120">
                <a:solidFill>
                  <a:schemeClr val="lt1"/>
                </a:solidFill>
              </a:rPr>
              <a:t>PercussAtSight is a meticulously crafted sight reading application </a:t>
            </a:r>
            <a:r>
              <a:rPr lang="en" sz="2120">
                <a:solidFill>
                  <a:schemeClr val="lt1"/>
                </a:solidFill>
              </a:rPr>
              <a:t>aimed at solving the challenges percussionists face with their instruments. It is a specialized application that will augment percussionist abilities in a variety of ways that include:</a:t>
            </a:r>
            <a:endParaRPr sz="2120">
              <a:solidFill>
                <a:schemeClr val="lt1"/>
              </a:solidFill>
            </a:endParaRPr>
          </a:p>
          <a:p>
            <a:pPr indent="0" lvl="0" marL="0" rtl="0" algn="l">
              <a:spcBef>
                <a:spcPts val="1200"/>
              </a:spcBef>
              <a:spcAft>
                <a:spcPts val="0"/>
              </a:spcAft>
              <a:buNone/>
            </a:pPr>
            <a:r>
              <a:rPr lang="en" sz="2120">
                <a:solidFill>
                  <a:schemeClr val="lt1"/>
                </a:solidFill>
              </a:rPr>
              <a:t>  - As a teaching tool for teachers, students, and individuals through the generation of an infinite and</a:t>
            </a:r>
            <a:endParaRPr sz="2120">
              <a:solidFill>
                <a:schemeClr val="lt1"/>
              </a:solidFill>
            </a:endParaRPr>
          </a:p>
          <a:p>
            <a:pPr indent="0" lvl="0" marL="0" rtl="0" algn="l">
              <a:spcBef>
                <a:spcPts val="1200"/>
              </a:spcBef>
              <a:spcAft>
                <a:spcPts val="0"/>
              </a:spcAft>
              <a:buNone/>
            </a:pPr>
            <a:r>
              <a:rPr lang="en" sz="2120">
                <a:solidFill>
                  <a:schemeClr val="lt1"/>
                </a:solidFill>
              </a:rPr>
              <a:t>    randomized number of sheet music, inclusion of multiple instruments and smart adjustments.</a:t>
            </a:r>
            <a:endParaRPr sz="2120">
              <a:solidFill>
                <a:schemeClr val="lt1"/>
              </a:solidFill>
            </a:endParaRPr>
          </a:p>
          <a:p>
            <a:pPr indent="0" lvl="0" marL="0" rtl="0" algn="l">
              <a:spcBef>
                <a:spcPts val="1200"/>
              </a:spcBef>
              <a:spcAft>
                <a:spcPts val="0"/>
              </a:spcAft>
              <a:buNone/>
            </a:pPr>
            <a:r>
              <a:rPr lang="en" sz="2120">
                <a:solidFill>
                  <a:schemeClr val="lt1"/>
                </a:solidFill>
              </a:rPr>
              <a:t>  - Collaborative Learning by including instructor input, peer learning and topic isolation. </a:t>
            </a:r>
            <a:endParaRPr sz="2120">
              <a:solidFill>
                <a:schemeClr val="lt1"/>
              </a:solidFill>
            </a:endParaRPr>
          </a:p>
          <a:p>
            <a:pPr indent="0" lvl="0" marL="0" rtl="0" algn="l">
              <a:spcBef>
                <a:spcPts val="1200"/>
              </a:spcBef>
              <a:spcAft>
                <a:spcPts val="0"/>
              </a:spcAft>
              <a:buNone/>
            </a:pPr>
            <a:r>
              <a:rPr lang="en" sz="2120">
                <a:solidFill>
                  <a:schemeClr val="lt1"/>
                </a:solidFill>
              </a:rPr>
              <a:t>  - Cost efficient compared to books and offers education and individual based subscription</a:t>
            </a:r>
            <a:endParaRPr sz="2120">
              <a:solidFill>
                <a:schemeClr val="lt1"/>
              </a:solidFill>
            </a:endParaRPr>
          </a:p>
          <a:p>
            <a:pPr indent="0" lvl="0" marL="0" rtl="0" algn="l">
              <a:spcBef>
                <a:spcPts val="1200"/>
              </a:spcBef>
              <a:spcAft>
                <a:spcPts val="0"/>
              </a:spcAft>
              <a:buNone/>
            </a:pPr>
            <a:r>
              <a:rPr lang="en" sz="2120">
                <a:solidFill>
                  <a:schemeClr val="lt1"/>
                </a:solidFill>
              </a:rPr>
              <a:t>    programs</a:t>
            </a:r>
            <a:endParaRPr sz="2120">
              <a:solidFill>
                <a:schemeClr val="lt1"/>
              </a:solidFill>
            </a:endParaRPr>
          </a:p>
          <a:p>
            <a:pPr indent="0" lvl="0" marL="0" rtl="0" algn="l">
              <a:spcBef>
                <a:spcPts val="1200"/>
              </a:spcBef>
              <a:spcAft>
                <a:spcPts val="0"/>
              </a:spcAft>
              <a:buNone/>
            </a:pPr>
            <a:r>
              <a:rPr lang="en" sz="2120">
                <a:solidFill>
                  <a:schemeClr val="lt1"/>
                </a:solidFill>
              </a:rPr>
              <a:t>  - Allowing for user customization by providing a personalized environment for users, AI adaptability</a:t>
            </a:r>
            <a:endParaRPr sz="2120">
              <a:solidFill>
                <a:schemeClr val="lt1"/>
              </a:solidFill>
            </a:endParaRPr>
          </a:p>
          <a:p>
            <a:pPr indent="0" lvl="0" marL="0" rtl="0" algn="l">
              <a:spcBef>
                <a:spcPts val="1200"/>
              </a:spcBef>
              <a:spcAft>
                <a:spcPts val="0"/>
              </a:spcAft>
              <a:buNone/>
            </a:pPr>
            <a:r>
              <a:rPr lang="en" sz="2120">
                <a:solidFill>
                  <a:schemeClr val="lt1"/>
                </a:solidFill>
              </a:rPr>
              <a:t>    And changes in difficulty.</a:t>
            </a:r>
            <a:endParaRPr sz="2120">
              <a:solidFill>
                <a:schemeClr val="lt1"/>
              </a:solidFill>
            </a:endParaRPr>
          </a:p>
          <a:p>
            <a:pPr indent="0" lvl="0" marL="0" rtl="0" algn="l">
              <a:spcBef>
                <a:spcPts val="1200"/>
              </a:spcBef>
              <a:spcAft>
                <a:spcPts val="0"/>
              </a:spcAft>
              <a:buNone/>
            </a:pPr>
            <a:r>
              <a:rPr lang="en" sz="2120">
                <a:solidFill>
                  <a:schemeClr val="lt1"/>
                </a:solidFill>
              </a:rPr>
              <a:t>  - An instrument catalog containing various percussive instruments and the catalog included in the</a:t>
            </a:r>
            <a:endParaRPr sz="2120">
              <a:solidFill>
                <a:schemeClr val="lt1"/>
              </a:solidFill>
            </a:endParaRPr>
          </a:p>
          <a:p>
            <a:pPr indent="0" lvl="0" marL="0" rtl="0" algn="l">
              <a:spcBef>
                <a:spcPts val="1200"/>
              </a:spcBef>
              <a:spcAft>
                <a:spcPts val="1200"/>
              </a:spcAft>
              <a:buNone/>
            </a:pPr>
            <a:r>
              <a:rPr lang="en" sz="2120">
                <a:solidFill>
                  <a:schemeClr val="lt1"/>
                </a:solidFill>
              </a:rPr>
              <a:t>    sheets. </a:t>
            </a:r>
            <a:endParaRPr sz="2120">
              <a:solidFill>
                <a:schemeClr val="lt1"/>
              </a:solidFill>
            </a:endParaRPr>
          </a:p>
        </p:txBody>
      </p:sp>
      <p:sp>
        <p:nvSpPr>
          <p:cNvPr id="386" name="Google Shape;386;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7" name="Google Shape;387;p43"/>
          <p:cNvSpPr txBox="1"/>
          <p:nvPr/>
        </p:nvSpPr>
        <p:spPr>
          <a:xfrm>
            <a:off x="-73675" y="471812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Team Copper Fall 2023</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61111"/>
              <a:buFont typeface="Arial"/>
              <a:buNone/>
            </a:pPr>
            <a:r>
              <a:rPr lang="en" sz="1800">
                <a:solidFill>
                  <a:schemeClr val="lt1"/>
                </a:solidFill>
              </a:rPr>
              <a:t>References/Citations</a:t>
            </a:r>
            <a:r>
              <a:rPr lang="en" sz="1800">
                <a:solidFill>
                  <a:schemeClr val="dk2"/>
                </a:solidFill>
              </a:rPr>
              <a:t>   </a:t>
            </a:r>
            <a:endParaRPr/>
          </a:p>
        </p:txBody>
      </p:sp>
      <p:sp>
        <p:nvSpPr>
          <p:cNvPr id="393" name="Google Shape;393;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4" name="Google Shape;394;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605"/>
              <a:buNone/>
            </a:pPr>
            <a:r>
              <a:rPr lang="en" sz="700">
                <a:solidFill>
                  <a:srgbClr val="FFFF00"/>
                </a:solidFill>
              </a:rPr>
              <a:t>1. Adamya, Anna. Sight-reading as an important factor in the professional growth of future music teacher, </a:t>
            </a:r>
            <a:r>
              <a:rPr i="1" lang="en" sz="700">
                <a:solidFill>
                  <a:srgbClr val="FFFF00"/>
                </a:solidFill>
              </a:rPr>
              <a:t>Vortex Music Journal</a:t>
            </a:r>
            <a:r>
              <a:rPr lang="en" sz="700">
                <a:solidFill>
                  <a:srgbClr val="FFFF00"/>
                </a:solidFill>
              </a:rPr>
              <a:t>, 15 Sept. 2020, pp. 10-12. </a:t>
            </a:r>
            <a:r>
              <a:rPr lang="en" sz="700" u="sng">
                <a:solidFill>
                  <a:srgbClr val="FFFF00"/>
                </a:solidFill>
                <a:hlinkClick r:id="rId3">
                  <a:extLst>
                    <a:ext uri="{A12FA001-AC4F-418D-AE19-62706E023703}">
                      <ahyp:hlinkClr val="tx"/>
                    </a:ext>
                  </a:extLst>
                </a:hlinkClick>
              </a:rPr>
              <a:t>https://odu-primo.hosted.exlibrisgroup.com/permalink/f/1ucqpjv/TN_cdi_doaj_primary_oai_doaj_org_article_a52cc11ee5184a8a9809abcb93ae5b51</a:t>
            </a:r>
            <a:r>
              <a:rPr lang="en" sz="700">
                <a:solidFill>
                  <a:srgbClr val="FFFF00"/>
                </a:solidFill>
              </a:rPr>
              <a:t> </a:t>
            </a:r>
            <a:endParaRPr sz="700">
              <a:solidFill>
                <a:srgbClr val="FFFF00"/>
              </a:solidFill>
            </a:endParaRPr>
          </a:p>
          <a:p>
            <a:pPr indent="0" lvl="0" marL="0" rtl="0" algn="l">
              <a:lnSpc>
                <a:spcPct val="100000"/>
              </a:lnSpc>
              <a:spcBef>
                <a:spcPts val="0"/>
              </a:spcBef>
              <a:spcAft>
                <a:spcPts val="0"/>
              </a:spcAft>
              <a:buSzPts val="605"/>
              <a:buNone/>
            </a:pPr>
            <a:r>
              <a:t/>
            </a:r>
            <a:endParaRPr sz="700">
              <a:solidFill>
                <a:srgbClr val="FFFF00"/>
              </a:solidFill>
            </a:endParaRPr>
          </a:p>
          <a:p>
            <a:pPr indent="0" lvl="0" marL="0" rtl="0" algn="l">
              <a:lnSpc>
                <a:spcPct val="100000"/>
              </a:lnSpc>
              <a:spcBef>
                <a:spcPts val="0"/>
              </a:spcBef>
              <a:spcAft>
                <a:spcPts val="0"/>
              </a:spcAft>
              <a:buClr>
                <a:schemeClr val="dk1"/>
              </a:buClr>
              <a:buSzPts val="605"/>
              <a:buFont typeface="Arial"/>
              <a:buNone/>
            </a:pPr>
            <a:r>
              <a:rPr lang="en" sz="700">
                <a:solidFill>
                  <a:srgbClr val="FFFF00"/>
                </a:solidFill>
              </a:rPr>
              <a:t>2. “Before Your Remote Practical Exam.” </a:t>
            </a:r>
            <a:r>
              <a:rPr i="1" lang="en" sz="700">
                <a:solidFill>
                  <a:srgbClr val="FFFF00"/>
                </a:solidFill>
              </a:rPr>
              <a:t>The Royal Conservatory</a:t>
            </a:r>
            <a:r>
              <a:rPr lang="en" sz="700">
                <a:solidFill>
                  <a:srgbClr val="FFFF00"/>
                </a:solidFill>
              </a:rPr>
              <a:t>, 2023, </a:t>
            </a:r>
            <a:r>
              <a:rPr lang="en" sz="700" u="sng">
                <a:solidFill>
                  <a:schemeClr val="accent6"/>
                </a:solidFill>
                <a:hlinkClick r:id="rId4">
                  <a:extLst>
                    <a:ext uri="{A12FA001-AC4F-418D-AE19-62706E023703}">
                      <ahyp:hlinkClr val="tx"/>
                    </a:ext>
                  </a:extLst>
                </a:hlinkClick>
              </a:rPr>
              <a:t>https://www.rcmusic.com/learning/examinations/remote-exams/remote-practical-exams/before-your-remote-practical-exam</a:t>
            </a:r>
            <a:r>
              <a:rPr lang="en" sz="700">
                <a:solidFill>
                  <a:schemeClr val="accent6"/>
                </a:solidFill>
              </a:rPr>
              <a:t> </a:t>
            </a:r>
            <a:endParaRPr sz="700">
              <a:solidFill>
                <a:schemeClr val="accent6"/>
              </a:solidFill>
            </a:endParaRPr>
          </a:p>
          <a:p>
            <a:pPr indent="0" lvl="0" marL="0" rtl="0" algn="l">
              <a:lnSpc>
                <a:spcPct val="100000"/>
              </a:lnSpc>
              <a:spcBef>
                <a:spcPts val="0"/>
              </a:spcBef>
              <a:spcAft>
                <a:spcPts val="0"/>
              </a:spcAft>
              <a:buSzPts val="605"/>
              <a:buNone/>
            </a:pPr>
            <a:r>
              <a:t/>
            </a:r>
            <a:endParaRPr sz="700">
              <a:solidFill>
                <a:srgbClr val="FFFF00"/>
              </a:solidFill>
            </a:endParaRPr>
          </a:p>
          <a:p>
            <a:pPr indent="0" lvl="0" marL="0" rtl="0" algn="l">
              <a:lnSpc>
                <a:spcPct val="100000"/>
              </a:lnSpc>
              <a:spcBef>
                <a:spcPts val="0"/>
              </a:spcBef>
              <a:spcAft>
                <a:spcPts val="0"/>
              </a:spcAft>
              <a:buSzPts val="605"/>
              <a:buNone/>
            </a:pPr>
            <a:r>
              <a:rPr lang="en" sz="700">
                <a:solidFill>
                  <a:srgbClr val="FFFF00"/>
                </a:solidFill>
              </a:rPr>
              <a:t>3. Bovin, Amy J., The effects of frequent use of a web-based sight-reading software on eighth graders’ music notational literacy, </a:t>
            </a:r>
            <a:r>
              <a:rPr i="1" lang="en" sz="700">
                <a:solidFill>
                  <a:srgbClr val="FFFF00"/>
                </a:solidFill>
              </a:rPr>
              <a:t>Journal of Music, Technology &amp; Education</a:t>
            </a:r>
            <a:r>
              <a:rPr lang="en" sz="700">
                <a:solidFill>
                  <a:srgbClr val="FFFF00"/>
                </a:solidFill>
              </a:rPr>
              <a:t>, 2018, pp. 139 - 140. </a:t>
            </a:r>
            <a:r>
              <a:rPr lang="en" sz="700" u="sng">
                <a:solidFill>
                  <a:srgbClr val="FFFF00"/>
                </a:solidFill>
                <a:hlinkClick r:id="rId5">
                  <a:extLst>
                    <a:ext uri="{A12FA001-AC4F-418D-AE19-62706E023703}">
                      <ahyp:hlinkClr val="tx"/>
                    </a:ext>
                  </a:extLst>
                </a:hlinkClick>
              </a:rPr>
              <a:t>https://odu-primo.hosted.exlibrisgroup.com/permalink/f/1ucqpjv/TN_cdi_ingenta_journals_ic_intellect_17527066_v11n2_20210721_1415_default_tar_gz_s2</a:t>
            </a:r>
            <a:r>
              <a:rPr lang="en" sz="700">
                <a:solidFill>
                  <a:srgbClr val="FFFF00"/>
                </a:solidFill>
              </a:rPr>
              <a:t> </a:t>
            </a:r>
            <a:endParaRPr sz="700">
              <a:solidFill>
                <a:srgbClr val="FFFF00"/>
              </a:solidFill>
            </a:endParaRPr>
          </a:p>
          <a:p>
            <a:pPr indent="0" lvl="0" marL="0" rtl="0" algn="l">
              <a:lnSpc>
                <a:spcPct val="100000"/>
              </a:lnSpc>
              <a:spcBef>
                <a:spcPts val="0"/>
              </a:spcBef>
              <a:spcAft>
                <a:spcPts val="0"/>
              </a:spcAft>
              <a:buSzPts val="605"/>
              <a:buNone/>
            </a:pPr>
            <a:r>
              <a:t/>
            </a:r>
            <a:endParaRPr sz="700">
              <a:solidFill>
                <a:srgbClr val="FFFF00"/>
              </a:solidFill>
            </a:endParaRPr>
          </a:p>
          <a:p>
            <a:pPr indent="0" lvl="0" marL="0" rtl="0" algn="l">
              <a:lnSpc>
                <a:spcPct val="100000"/>
              </a:lnSpc>
              <a:spcBef>
                <a:spcPts val="0"/>
              </a:spcBef>
              <a:spcAft>
                <a:spcPts val="0"/>
              </a:spcAft>
              <a:buSzPts val="605"/>
              <a:buNone/>
            </a:pPr>
            <a:r>
              <a:rPr lang="en" sz="700">
                <a:solidFill>
                  <a:srgbClr val="FFFF00"/>
                </a:solidFill>
              </a:rPr>
              <a:t>4. Wheeler, Mark R., A Comparative Analysis of Melodic and Rhythmic Music Reading Skills of Percussion and Wind Instruments Students in Selected North Carolina High Schools, 1992, pp. 36.  </a:t>
            </a:r>
            <a:r>
              <a:rPr lang="en" sz="700" u="sng">
                <a:solidFill>
                  <a:srgbClr val="FFFF00"/>
                </a:solidFill>
                <a:hlinkClick r:id="rId6">
                  <a:extLst>
                    <a:ext uri="{A12FA001-AC4F-418D-AE19-62706E023703}">
                      <ahyp:hlinkClr val="tx"/>
                    </a:ext>
                  </a:extLst>
                </a:hlinkClick>
              </a:rPr>
              <a:t>https://libres.uncg.edu/ir/uncg/f/Wheeler_uncg_9303961.pdf</a:t>
            </a:r>
            <a:r>
              <a:rPr lang="en" sz="700">
                <a:solidFill>
                  <a:srgbClr val="FFFF00"/>
                </a:solidFill>
              </a:rPr>
              <a:t>  </a:t>
            </a:r>
            <a:endParaRPr sz="700">
              <a:solidFill>
                <a:srgbClr val="FFFF00"/>
              </a:solidFill>
            </a:endParaRPr>
          </a:p>
          <a:p>
            <a:pPr indent="0" lvl="0" marL="0" rtl="0" algn="l">
              <a:lnSpc>
                <a:spcPct val="100000"/>
              </a:lnSpc>
              <a:spcBef>
                <a:spcPts val="0"/>
              </a:spcBef>
              <a:spcAft>
                <a:spcPts val="0"/>
              </a:spcAft>
              <a:buSzPts val="605"/>
              <a:buNone/>
            </a:pPr>
            <a:r>
              <a:t/>
            </a:r>
            <a:endParaRPr sz="700">
              <a:solidFill>
                <a:srgbClr val="FFFF00"/>
              </a:solidFill>
            </a:endParaRPr>
          </a:p>
          <a:p>
            <a:pPr indent="0" lvl="0" marL="0" rtl="0" algn="l">
              <a:lnSpc>
                <a:spcPct val="100000"/>
              </a:lnSpc>
              <a:spcBef>
                <a:spcPts val="0"/>
              </a:spcBef>
              <a:spcAft>
                <a:spcPts val="0"/>
              </a:spcAft>
              <a:buSzPts val="605"/>
              <a:buNone/>
            </a:pPr>
            <a:r>
              <a:rPr lang="en" sz="700">
                <a:solidFill>
                  <a:srgbClr val="FFFF00"/>
                </a:solidFill>
              </a:rPr>
              <a:t>5. Sight Reading Factory, </a:t>
            </a:r>
            <a:r>
              <a:rPr i="1" lang="en" sz="700">
                <a:solidFill>
                  <a:srgbClr val="FFFF00"/>
                </a:solidFill>
              </a:rPr>
              <a:t>sightreadingfactory.com</a:t>
            </a:r>
            <a:r>
              <a:rPr lang="en" sz="700">
                <a:solidFill>
                  <a:srgbClr val="FFFF00"/>
                </a:solidFill>
              </a:rPr>
              <a:t>, Accessed 7 Oct. 2023. </a:t>
            </a:r>
            <a:endParaRPr sz="700">
              <a:solidFill>
                <a:srgbClr val="FFFF00"/>
              </a:solidFill>
            </a:endParaRPr>
          </a:p>
          <a:p>
            <a:pPr indent="0" lvl="0" marL="0" rtl="0" algn="l">
              <a:lnSpc>
                <a:spcPct val="100000"/>
              </a:lnSpc>
              <a:spcBef>
                <a:spcPts val="0"/>
              </a:spcBef>
              <a:spcAft>
                <a:spcPts val="0"/>
              </a:spcAft>
              <a:buSzPts val="605"/>
              <a:buNone/>
            </a:pPr>
            <a:r>
              <a:t/>
            </a:r>
            <a:endParaRPr sz="700">
              <a:solidFill>
                <a:srgbClr val="FFFF00"/>
              </a:solidFill>
            </a:endParaRPr>
          </a:p>
          <a:p>
            <a:pPr indent="0" lvl="0" marL="0" rtl="0" algn="l">
              <a:lnSpc>
                <a:spcPct val="100000"/>
              </a:lnSpc>
              <a:spcBef>
                <a:spcPts val="0"/>
              </a:spcBef>
              <a:spcAft>
                <a:spcPts val="0"/>
              </a:spcAft>
              <a:buSzPts val="605"/>
              <a:buNone/>
            </a:pPr>
            <a:r>
              <a:rPr lang="en" sz="700">
                <a:solidFill>
                  <a:srgbClr val="FFFF00"/>
                </a:solidFill>
              </a:rPr>
              <a:t>6. North London Drums, </a:t>
            </a:r>
            <a:r>
              <a:rPr i="1" lang="en" sz="700" u="sng">
                <a:solidFill>
                  <a:srgbClr val="FFFF00"/>
                </a:solidFill>
                <a:hlinkClick r:id="rId7">
                  <a:extLst>
                    <a:ext uri="{A12FA001-AC4F-418D-AE19-62706E023703}">
                      <ahyp:hlinkClr val="tx"/>
                    </a:ext>
                  </a:extLst>
                </a:hlinkClick>
              </a:rPr>
              <a:t>https://northlondondrums.co.uk</a:t>
            </a:r>
            <a:r>
              <a:rPr lang="en" sz="700">
                <a:solidFill>
                  <a:srgbClr val="FFFF00"/>
                </a:solidFill>
              </a:rPr>
              <a:t>, Accessed 8 Oct. 2023. </a:t>
            </a:r>
            <a:endParaRPr sz="700">
              <a:solidFill>
                <a:srgbClr val="FFFF00"/>
              </a:solidFill>
            </a:endParaRPr>
          </a:p>
          <a:p>
            <a:pPr indent="0" lvl="0" marL="0" rtl="0" algn="l">
              <a:lnSpc>
                <a:spcPct val="100000"/>
              </a:lnSpc>
              <a:spcBef>
                <a:spcPts val="0"/>
              </a:spcBef>
              <a:spcAft>
                <a:spcPts val="0"/>
              </a:spcAft>
              <a:buSzPts val="605"/>
              <a:buNone/>
            </a:pPr>
            <a:r>
              <a:t/>
            </a:r>
            <a:endParaRPr sz="700">
              <a:solidFill>
                <a:srgbClr val="FFFF00"/>
              </a:solidFill>
            </a:endParaRPr>
          </a:p>
          <a:p>
            <a:pPr indent="0" lvl="0" marL="0" rtl="0" algn="l">
              <a:lnSpc>
                <a:spcPct val="100000"/>
              </a:lnSpc>
              <a:spcBef>
                <a:spcPts val="0"/>
              </a:spcBef>
              <a:spcAft>
                <a:spcPts val="0"/>
              </a:spcAft>
              <a:buSzPts val="605"/>
              <a:buNone/>
            </a:pPr>
            <a:r>
              <a:rPr lang="en" sz="700">
                <a:solidFill>
                  <a:srgbClr val="FFFF00"/>
                </a:solidFill>
              </a:rPr>
              <a:t>7.”M</a:t>
            </a:r>
            <a:r>
              <a:rPr lang="en" sz="700">
                <a:solidFill>
                  <a:srgbClr val="FFFF00"/>
                </a:solidFill>
                <a:uFill>
                  <a:noFill/>
                </a:uFill>
                <a:hlinkClick r:id="rId8">
                  <a:extLst>
                    <a:ext uri="{A12FA001-AC4F-418D-AE19-62706E023703}">
                      <ahyp:hlinkClr val="tx"/>
                    </a:ext>
                  </a:extLst>
                </a:hlinkClick>
              </a:rPr>
              <a:t>arimba Mallets.” </a:t>
            </a:r>
            <a:r>
              <a:rPr i="1" lang="en" sz="700">
                <a:solidFill>
                  <a:srgbClr val="FFFF00"/>
                </a:solidFill>
                <a:uFill>
                  <a:noFill/>
                </a:uFill>
                <a:hlinkClick r:id="rId9">
                  <a:extLst>
                    <a:ext uri="{A12FA001-AC4F-418D-AE19-62706E023703}">
                      <ahyp:hlinkClr val="tx"/>
                    </a:ext>
                  </a:extLst>
                </a:hlinkClick>
              </a:rPr>
              <a:t>dreamstime.com</a:t>
            </a:r>
            <a:r>
              <a:rPr lang="en" sz="700">
                <a:solidFill>
                  <a:srgbClr val="FFFF00"/>
                </a:solidFill>
                <a:uFill>
                  <a:noFill/>
                </a:uFill>
                <a:hlinkClick r:id="rId10">
                  <a:extLst>
                    <a:ext uri="{A12FA001-AC4F-418D-AE19-62706E023703}">
                      <ahyp:hlinkClr val="tx"/>
                    </a:ext>
                  </a:extLst>
                </a:hlinkClick>
              </a:rPr>
              <a:t>,</a:t>
            </a:r>
            <a:r>
              <a:rPr baseline="-25000" lang="en" sz="700">
                <a:solidFill>
                  <a:srgbClr val="FFFF00"/>
                </a:solidFill>
                <a:uFill>
                  <a:noFill/>
                </a:uFill>
                <a:hlinkClick r:id="rId11">
                  <a:extLst>
                    <a:ext uri="{A12FA001-AC4F-418D-AE19-62706E023703}">
                      <ahyp:hlinkClr val="tx"/>
                    </a:ext>
                  </a:extLst>
                </a:hlinkClick>
              </a:rPr>
              <a:t>, </a:t>
            </a:r>
            <a:r>
              <a:rPr lang="en" sz="700" u="sng">
                <a:solidFill>
                  <a:srgbClr val="FFFF00"/>
                </a:solidFill>
                <a:hlinkClick r:id="rId12">
                  <a:extLst>
                    <a:ext uri="{A12FA001-AC4F-418D-AE19-62706E023703}">
                      <ahyp:hlinkClr val="tx"/>
                    </a:ext>
                  </a:extLst>
                </a:hlinkClick>
              </a:rPr>
              <a:t>https://thumbs.dreamstime.com/b/marimba-mallets-11029633.jpg</a:t>
            </a:r>
            <a:r>
              <a:rPr lang="en" sz="700">
                <a:solidFill>
                  <a:srgbClr val="FFFF00"/>
                </a:solidFill>
              </a:rPr>
              <a:t>. </a:t>
            </a:r>
            <a:endParaRPr sz="700">
              <a:solidFill>
                <a:srgbClr val="FFFF00"/>
              </a:solidFill>
            </a:endParaRPr>
          </a:p>
          <a:p>
            <a:pPr indent="0" lvl="0" marL="0" rtl="0" algn="l">
              <a:lnSpc>
                <a:spcPct val="100000"/>
              </a:lnSpc>
              <a:spcBef>
                <a:spcPts val="0"/>
              </a:spcBef>
              <a:spcAft>
                <a:spcPts val="0"/>
              </a:spcAft>
              <a:buSzPts val="605"/>
              <a:buNone/>
            </a:pPr>
            <a:r>
              <a:t/>
            </a:r>
            <a:endParaRPr sz="700">
              <a:solidFill>
                <a:srgbClr val="FFFF00"/>
              </a:solidFill>
            </a:endParaRPr>
          </a:p>
          <a:p>
            <a:pPr indent="0" lvl="0" marL="0" rtl="0" algn="l">
              <a:lnSpc>
                <a:spcPct val="100000"/>
              </a:lnSpc>
              <a:spcBef>
                <a:spcPts val="0"/>
              </a:spcBef>
              <a:spcAft>
                <a:spcPts val="0"/>
              </a:spcAft>
              <a:buSzPts val="605"/>
              <a:buNone/>
            </a:pPr>
            <a:r>
              <a:rPr lang="en" sz="700">
                <a:solidFill>
                  <a:srgbClr val="FFFF00"/>
                </a:solidFill>
              </a:rPr>
              <a:t>8. “</a:t>
            </a:r>
            <a:r>
              <a:rPr lang="en" sz="700">
                <a:solidFill>
                  <a:srgbClr val="FFFF00"/>
                </a:solidFill>
                <a:uFill>
                  <a:noFill/>
                </a:uFill>
                <a:hlinkClick r:id="rId13">
                  <a:extLst>
                    <a:ext uri="{A12FA001-AC4F-418D-AE19-62706E023703}">
                      <ahyp:hlinkClr val="tx"/>
                    </a:ext>
                  </a:extLst>
                </a:hlinkClick>
              </a:rPr>
              <a:t>Technology Computer Technology Preview”, </a:t>
            </a:r>
            <a:r>
              <a:rPr i="1" lang="en" sz="700">
                <a:solidFill>
                  <a:srgbClr val="FFFF00"/>
                </a:solidFill>
                <a:uFill>
                  <a:noFill/>
                </a:uFill>
                <a:hlinkClick r:id="rId14">
                  <a:extLst>
                    <a:ext uri="{A12FA001-AC4F-418D-AE19-62706E023703}">
                      <ahyp:hlinkClr val="tx"/>
                    </a:ext>
                  </a:extLst>
                </a:hlinkClick>
              </a:rPr>
              <a:t>pickpik.com</a:t>
            </a:r>
            <a:r>
              <a:rPr lang="en" sz="700">
                <a:solidFill>
                  <a:srgbClr val="FFFF00"/>
                </a:solidFill>
                <a:uFill>
                  <a:noFill/>
                </a:uFill>
                <a:hlinkClick r:id="rId15">
                  <a:extLst>
                    <a:ext uri="{A12FA001-AC4F-418D-AE19-62706E023703}">
                      <ahyp:hlinkClr val="tx"/>
                    </a:ext>
                  </a:extLst>
                </a:hlinkClick>
              </a:rPr>
              <a:t>, </a:t>
            </a:r>
            <a:r>
              <a:rPr lang="en" sz="700" u="sng">
                <a:solidFill>
                  <a:srgbClr val="FFFF00"/>
                </a:solidFill>
                <a:hlinkClick r:id="rId16">
                  <a:extLst>
                    <a:ext uri="{A12FA001-AC4F-418D-AE19-62706E023703}">
                      <ahyp:hlinkClr val="tx"/>
                    </a:ext>
                  </a:extLst>
                </a:hlinkClick>
              </a:rPr>
              <a:t>https://i1.pickpik.com/photos/381/267/826/technology-computer-technology-preview.jpg</a:t>
            </a:r>
            <a:r>
              <a:rPr lang="en" sz="700">
                <a:solidFill>
                  <a:srgbClr val="FFFF00"/>
                </a:solidFill>
              </a:rPr>
              <a:t>. </a:t>
            </a:r>
            <a:endParaRPr sz="700">
              <a:solidFill>
                <a:srgbClr val="FFFF00"/>
              </a:solidFill>
            </a:endParaRPr>
          </a:p>
          <a:p>
            <a:pPr indent="0" lvl="0" marL="0" rtl="0" algn="l">
              <a:lnSpc>
                <a:spcPct val="100000"/>
              </a:lnSpc>
              <a:spcBef>
                <a:spcPts val="0"/>
              </a:spcBef>
              <a:spcAft>
                <a:spcPts val="0"/>
              </a:spcAft>
              <a:buSzPts val="605"/>
              <a:buNone/>
            </a:pPr>
            <a:r>
              <a:t/>
            </a:r>
            <a:endParaRPr sz="700">
              <a:solidFill>
                <a:srgbClr val="FFFF00"/>
              </a:solidFill>
            </a:endParaRPr>
          </a:p>
          <a:p>
            <a:pPr indent="0" lvl="0" marL="0" rtl="0" algn="l">
              <a:lnSpc>
                <a:spcPct val="100000"/>
              </a:lnSpc>
              <a:spcBef>
                <a:spcPts val="0"/>
              </a:spcBef>
              <a:spcAft>
                <a:spcPts val="0"/>
              </a:spcAft>
              <a:buSzPts val="605"/>
              <a:buNone/>
            </a:pPr>
            <a:r>
              <a:rPr lang="en" sz="700">
                <a:solidFill>
                  <a:srgbClr val="FFFF00"/>
                </a:solidFill>
              </a:rPr>
              <a:t>9. Li, Sunny. “</a:t>
            </a:r>
            <a:r>
              <a:rPr lang="en" sz="700">
                <a:solidFill>
                  <a:srgbClr val="FFFF00"/>
                </a:solidFill>
                <a:uFill>
                  <a:noFill/>
                </a:uFill>
                <a:hlinkClick r:id="rId17">
                  <a:extLst>
                    <a:ext uri="{A12FA001-AC4F-418D-AE19-62706E023703}">
                      <ahyp:hlinkClr val="tx"/>
                    </a:ext>
                  </a:extLst>
                </a:hlinkClick>
              </a:rPr>
              <a:t>Piano sight-reading for beginners.”, </a:t>
            </a:r>
            <a:r>
              <a:rPr i="1" lang="en" sz="700">
                <a:solidFill>
                  <a:srgbClr val="FFFF00"/>
                </a:solidFill>
                <a:uFill>
                  <a:noFill/>
                </a:uFill>
                <a:hlinkClick r:id="rId18">
                  <a:extLst>
                    <a:ext uri="{A12FA001-AC4F-418D-AE19-62706E023703}">
                      <ahyp:hlinkClr val="tx"/>
                    </a:ext>
                  </a:extLst>
                </a:hlinkClick>
              </a:rPr>
              <a:t>pianistmagazine.com</a:t>
            </a:r>
            <a:r>
              <a:rPr lang="en" sz="700">
                <a:solidFill>
                  <a:srgbClr val="FFFF00"/>
                </a:solidFill>
                <a:uFill>
                  <a:noFill/>
                </a:uFill>
                <a:hlinkClick r:id="rId19">
                  <a:extLst>
                    <a:ext uri="{A12FA001-AC4F-418D-AE19-62706E023703}">
                      <ahyp:hlinkClr val="tx"/>
                    </a:ext>
                  </a:extLst>
                </a:hlinkClick>
              </a:rPr>
              <a:t>, 23 Sept. 2019,</a:t>
            </a:r>
            <a:r>
              <a:rPr lang="en" sz="700">
                <a:solidFill>
                  <a:srgbClr val="FFFF00"/>
                </a:solidFill>
              </a:rPr>
              <a:t>  </a:t>
            </a:r>
            <a:r>
              <a:rPr lang="en" sz="700" u="sng">
                <a:solidFill>
                  <a:srgbClr val="FFFF00"/>
                </a:solidFill>
                <a:hlinkClick r:id="rId20">
                  <a:extLst>
                    <a:ext uri="{A12FA001-AC4F-418D-AE19-62706E023703}">
                      <ahyp:hlinkClr val="tx"/>
                    </a:ext>
                  </a:extLst>
                </a:hlinkClick>
              </a:rPr>
              <a:t>https://www.pianistmagazine.com/blogs/piano-sight-reading-for-beginners/</a:t>
            </a:r>
            <a:r>
              <a:rPr lang="en" sz="700">
                <a:solidFill>
                  <a:srgbClr val="FFFF00"/>
                </a:solidFill>
              </a:rPr>
              <a:t>.  </a:t>
            </a:r>
            <a:endParaRPr sz="700">
              <a:solidFill>
                <a:srgbClr val="FFFF00"/>
              </a:solidFill>
            </a:endParaRPr>
          </a:p>
          <a:p>
            <a:pPr indent="0" lvl="0" marL="0" rtl="0" algn="l">
              <a:lnSpc>
                <a:spcPct val="100000"/>
              </a:lnSpc>
              <a:spcBef>
                <a:spcPts val="0"/>
              </a:spcBef>
              <a:spcAft>
                <a:spcPts val="0"/>
              </a:spcAft>
              <a:buSzPts val="605"/>
              <a:buNone/>
            </a:pPr>
            <a:r>
              <a:t/>
            </a:r>
            <a:endParaRPr sz="700">
              <a:solidFill>
                <a:srgbClr val="FFFF00"/>
              </a:solidFill>
            </a:endParaRPr>
          </a:p>
          <a:p>
            <a:pPr indent="0" lvl="0" marL="0" rtl="0" algn="l">
              <a:lnSpc>
                <a:spcPct val="100000"/>
              </a:lnSpc>
              <a:spcBef>
                <a:spcPts val="0"/>
              </a:spcBef>
              <a:spcAft>
                <a:spcPts val="0"/>
              </a:spcAft>
              <a:buSzPts val="605"/>
              <a:buNone/>
            </a:pPr>
            <a:r>
              <a:rPr lang="en" sz="700">
                <a:solidFill>
                  <a:srgbClr val="FFFF00"/>
                </a:solidFill>
              </a:rPr>
              <a:t>10. “</a:t>
            </a:r>
            <a:r>
              <a:rPr lang="en" sz="700">
                <a:solidFill>
                  <a:srgbClr val="FFFF00"/>
                </a:solidFill>
                <a:uFill>
                  <a:noFill/>
                </a:uFill>
                <a:hlinkClick r:id="rId21">
                  <a:extLst>
                    <a:ext uri="{A12FA001-AC4F-418D-AE19-62706E023703}">
                      <ahyp:hlinkClr val="tx"/>
                    </a:ext>
                  </a:extLst>
                </a:hlinkClick>
              </a:rPr>
              <a:t>The Benefits of Sight-Reading: The What, Why, and How “</a:t>
            </a:r>
            <a:r>
              <a:rPr lang="en" sz="700" u="sng">
                <a:solidFill>
                  <a:srgbClr val="FFFF00"/>
                </a:solidFill>
                <a:hlinkClick r:id="rId22">
                  <a:extLst>
                    <a:ext uri="{A12FA001-AC4F-418D-AE19-62706E023703}">
                      <ahyp:hlinkClr val="tx"/>
                    </a:ext>
                  </a:extLst>
                </a:hlinkClick>
              </a:rPr>
              <a:t>, </a:t>
            </a:r>
            <a:r>
              <a:rPr i="1" lang="en" sz="700">
                <a:solidFill>
                  <a:srgbClr val="FFFF00"/>
                </a:solidFill>
                <a:uFill>
                  <a:noFill/>
                </a:uFill>
                <a:hlinkClick r:id="rId23">
                  <a:extLst>
                    <a:ext uri="{A12FA001-AC4F-418D-AE19-62706E023703}">
                      <ahyp:hlinkClr val="tx"/>
                    </a:ext>
                  </a:extLst>
                </a:hlinkClick>
              </a:rPr>
              <a:t>makemusic.com</a:t>
            </a:r>
            <a:r>
              <a:rPr lang="en" sz="700">
                <a:solidFill>
                  <a:srgbClr val="FFFF00"/>
                </a:solidFill>
                <a:uFill>
                  <a:noFill/>
                </a:uFill>
                <a:hlinkClick r:id="rId24">
                  <a:extLst>
                    <a:ext uri="{A12FA001-AC4F-418D-AE19-62706E023703}">
                      <ahyp:hlinkClr val="tx"/>
                    </a:ext>
                  </a:extLst>
                </a:hlinkClick>
              </a:rPr>
              <a:t>, 3 Oct. 2023, </a:t>
            </a:r>
            <a:r>
              <a:rPr lang="en" sz="700" u="sng">
                <a:solidFill>
                  <a:srgbClr val="FFFF00"/>
                </a:solidFill>
                <a:hlinkClick r:id="rId25">
                  <a:extLst>
                    <a:ext uri="{A12FA001-AC4F-418D-AE19-62706E023703}">
                      <ahyp:hlinkClr val="tx"/>
                    </a:ext>
                  </a:extLst>
                </a:hlinkClick>
              </a:rPr>
              <a:t>https://www.makemusic.com/blog/the-benefits-of-sight-reading-the-what-why-and-how/</a:t>
            </a:r>
            <a:r>
              <a:rPr lang="en" sz="700">
                <a:solidFill>
                  <a:srgbClr val="FFFF00"/>
                </a:solidFill>
              </a:rPr>
              <a:t>. </a:t>
            </a:r>
            <a:endParaRPr sz="700">
              <a:solidFill>
                <a:srgbClr val="FFFF00"/>
              </a:solidFill>
            </a:endParaRPr>
          </a:p>
          <a:p>
            <a:pPr indent="0" lvl="0" marL="0" rtl="0" algn="l">
              <a:lnSpc>
                <a:spcPct val="100000"/>
              </a:lnSpc>
              <a:spcBef>
                <a:spcPts val="0"/>
              </a:spcBef>
              <a:spcAft>
                <a:spcPts val="0"/>
              </a:spcAft>
              <a:buSzPts val="605"/>
              <a:buNone/>
            </a:pPr>
            <a:r>
              <a:t/>
            </a:r>
            <a:endParaRPr sz="700">
              <a:solidFill>
                <a:srgbClr val="FFFF00"/>
              </a:solidFill>
            </a:endParaRPr>
          </a:p>
          <a:p>
            <a:pPr indent="0" lvl="0" marL="0" rtl="0" algn="l">
              <a:lnSpc>
                <a:spcPct val="100000"/>
              </a:lnSpc>
              <a:spcBef>
                <a:spcPts val="0"/>
              </a:spcBef>
              <a:spcAft>
                <a:spcPts val="0"/>
              </a:spcAft>
              <a:buSzPts val="605"/>
              <a:buNone/>
            </a:pPr>
            <a:r>
              <a:rPr lang="en" sz="700">
                <a:solidFill>
                  <a:srgbClr val="FFFF00"/>
                </a:solidFill>
              </a:rPr>
              <a:t>11. Wine, Thomas R., All-State Choruses: A Survey of Practices, Procedures, and Perceptions, </a:t>
            </a:r>
            <a:r>
              <a:rPr i="1" lang="en" sz="700">
                <a:solidFill>
                  <a:srgbClr val="FFFF00"/>
                </a:solidFill>
              </a:rPr>
              <a:t>The Choral Journal</a:t>
            </a:r>
            <a:r>
              <a:rPr lang="en" sz="700">
                <a:solidFill>
                  <a:srgbClr val="FFFF00"/>
                </a:solidFill>
              </a:rPr>
              <a:t>, Mar. 1996, pp. 26. </a:t>
            </a:r>
            <a:r>
              <a:rPr lang="en" sz="700" u="sng">
                <a:solidFill>
                  <a:srgbClr val="FFFF00"/>
                </a:solidFill>
                <a:hlinkClick r:id="rId26">
                  <a:extLst>
                    <a:ext uri="{A12FA001-AC4F-418D-AE19-62706E023703}">
                      <ahyp:hlinkClr val="tx"/>
                    </a:ext>
                  </a:extLst>
                </a:hlinkClick>
              </a:rPr>
              <a:t>https://odu-primo.hosted.exlibrisgroup.com/permalink/f/1ucqpjv/TN_cdi_proquest_journals_1306224962</a:t>
            </a:r>
            <a:r>
              <a:rPr lang="en" sz="700">
                <a:solidFill>
                  <a:srgbClr val="FFFF00"/>
                </a:solidFill>
              </a:rPr>
              <a:t> </a:t>
            </a:r>
            <a:endParaRPr sz="700">
              <a:solidFill>
                <a:srgbClr val="FFFF00"/>
              </a:solidFill>
            </a:endParaRPr>
          </a:p>
          <a:p>
            <a:pPr indent="0" lvl="0" marL="0" rtl="0" algn="l">
              <a:lnSpc>
                <a:spcPct val="100000"/>
              </a:lnSpc>
              <a:spcBef>
                <a:spcPts val="0"/>
              </a:spcBef>
              <a:spcAft>
                <a:spcPts val="0"/>
              </a:spcAft>
              <a:buSzPts val="605"/>
              <a:buNone/>
            </a:pPr>
            <a:r>
              <a:t/>
            </a:r>
            <a:endParaRPr sz="700">
              <a:solidFill>
                <a:srgbClr val="FFFF00"/>
              </a:solidFill>
            </a:endParaRPr>
          </a:p>
          <a:p>
            <a:pPr indent="0" lvl="0" marL="0" rtl="0" algn="l">
              <a:lnSpc>
                <a:spcPct val="100000"/>
              </a:lnSpc>
              <a:spcBef>
                <a:spcPts val="0"/>
              </a:spcBef>
              <a:spcAft>
                <a:spcPts val="0"/>
              </a:spcAft>
              <a:buSzPts val="605"/>
              <a:buNone/>
            </a:pPr>
            <a:r>
              <a:rPr lang="en" sz="700">
                <a:solidFill>
                  <a:srgbClr val="FFFF00"/>
                </a:solidFill>
              </a:rPr>
              <a:t>12. Zhang, Diana J. et al. Aspects of Musical Performance That Are Most Highly Related to Musical Sophistication,</a:t>
            </a:r>
            <a:r>
              <a:rPr i="1" lang="en" sz="700">
                <a:solidFill>
                  <a:srgbClr val="FFFF00"/>
                </a:solidFill>
              </a:rPr>
              <a:t>Psychomusiology: Music, Mind and Brain</a:t>
            </a:r>
            <a:r>
              <a:rPr lang="en" sz="700">
                <a:solidFill>
                  <a:srgbClr val="FFFF00"/>
                </a:solidFill>
              </a:rPr>
              <a:t>, 2020, pp 67. </a:t>
            </a:r>
            <a:r>
              <a:rPr lang="en" sz="700" u="sng">
                <a:solidFill>
                  <a:srgbClr val="FFFF00"/>
                </a:solidFill>
                <a:hlinkClick r:id="rId27">
                  <a:extLst>
                    <a:ext uri="{A12FA001-AC4F-418D-AE19-62706E023703}">
                      <ahyp:hlinkClr val="tx"/>
                    </a:ext>
                  </a:extLst>
                </a:hlinkClick>
              </a:rPr>
              <a:t>https://odu-primo.hosted.exlibrisgroup.com/permalink/f/1ucqpjv/TN_cdi_proquest_journals_2594716298</a:t>
            </a:r>
            <a:r>
              <a:rPr lang="en" sz="700">
                <a:solidFill>
                  <a:srgbClr val="FFFF00"/>
                </a:solidFill>
              </a:rPr>
              <a:t> </a:t>
            </a:r>
            <a:endParaRPr sz="700">
              <a:solidFill>
                <a:srgbClr val="FFFF00"/>
              </a:solidFill>
            </a:endParaRPr>
          </a:p>
          <a:p>
            <a:pPr indent="0" lvl="0" marL="0" rtl="0" algn="l">
              <a:lnSpc>
                <a:spcPct val="100000"/>
              </a:lnSpc>
              <a:spcBef>
                <a:spcPts val="0"/>
              </a:spcBef>
              <a:spcAft>
                <a:spcPts val="0"/>
              </a:spcAft>
              <a:buSzPts val="605"/>
              <a:buNone/>
            </a:pPr>
            <a:r>
              <a:t/>
            </a:r>
            <a:endParaRPr sz="700">
              <a:solidFill>
                <a:srgbClr val="FFFF00"/>
              </a:solidFill>
            </a:endParaRPr>
          </a:p>
          <a:p>
            <a:pPr indent="0" lvl="0" marL="0" rtl="0" algn="l">
              <a:lnSpc>
                <a:spcPct val="100000"/>
              </a:lnSpc>
              <a:spcBef>
                <a:spcPts val="0"/>
              </a:spcBef>
              <a:spcAft>
                <a:spcPts val="0"/>
              </a:spcAft>
              <a:buSzPts val="605"/>
              <a:buNone/>
            </a:pPr>
            <a:r>
              <a:rPr lang="en" sz="700">
                <a:solidFill>
                  <a:srgbClr val="FFFF00"/>
                </a:solidFill>
              </a:rPr>
              <a:t>13. “Essential Music Education Market Size Statistics in 2023.” </a:t>
            </a:r>
            <a:r>
              <a:rPr i="1" lang="en" sz="700">
                <a:solidFill>
                  <a:srgbClr val="FFFF00"/>
                </a:solidFill>
              </a:rPr>
              <a:t>Zippo</a:t>
            </a:r>
            <a:r>
              <a:rPr lang="en" sz="700">
                <a:solidFill>
                  <a:srgbClr val="FFFF00"/>
                </a:solidFill>
              </a:rPr>
              <a:t>, 16 Jul. 2023, </a:t>
            </a:r>
            <a:r>
              <a:rPr lang="en" sz="700" u="sng">
                <a:solidFill>
                  <a:srgbClr val="FFFF00"/>
                </a:solidFill>
                <a:hlinkClick r:id="rId28">
                  <a:extLst>
                    <a:ext uri="{A12FA001-AC4F-418D-AE19-62706E023703}">
                      <ahyp:hlinkClr val="tx"/>
                    </a:ext>
                  </a:extLst>
                </a:hlinkClick>
              </a:rPr>
              <a:t>https://zipdo.co/statistics/music-education-market-size/</a:t>
            </a:r>
            <a:r>
              <a:rPr lang="en" sz="700">
                <a:solidFill>
                  <a:srgbClr val="FFFF00"/>
                </a:solidFill>
              </a:rPr>
              <a:t>.  </a:t>
            </a:r>
            <a:endParaRPr sz="700">
              <a:solidFill>
                <a:srgbClr val="FFFF00"/>
              </a:solidFill>
            </a:endParaRPr>
          </a:p>
          <a:p>
            <a:pPr indent="0" lvl="0" marL="0" rtl="0" algn="l">
              <a:lnSpc>
                <a:spcPct val="100000"/>
              </a:lnSpc>
              <a:spcBef>
                <a:spcPts val="0"/>
              </a:spcBef>
              <a:spcAft>
                <a:spcPts val="0"/>
              </a:spcAft>
              <a:buSzPts val="605"/>
              <a:buNone/>
            </a:pPr>
            <a:r>
              <a:t/>
            </a:r>
            <a:endParaRPr sz="700">
              <a:solidFill>
                <a:srgbClr val="FFFF00"/>
              </a:solidFill>
            </a:endParaRPr>
          </a:p>
          <a:p>
            <a:pPr indent="0" lvl="0" marL="0" rtl="0" algn="l">
              <a:lnSpc>
                <a:spcPct val="100000"/>
              </a:lnSpc>
              <a:spcBef>
                <a:spcPts val="0"/>
              </a:spcBef>
              <a:spcAft>
                <a:spcPts val="1200"/>
              </a:spcAft>
              <a:buClr>
                <a:schemeClr val="dk1"/>
              </a:buClr>
              <a:buSzPts val="605"/>
              <a:buFont typeface="Arial"/>
              <a:buNone/>
            </a:pPr>
            <a:r>
              <a:t/>
            </a:r>
            <a:endParaRPr sz="550"/>
          </a:p>
        </p:txBody>
      </p:sp>
      <p:sp>
        <p:nvSpPr>
          <p:cNvPr id="395" name="Google Shape;395;p44"/>
          <p:cNvSpPr txBox="1"/>
          <p:nvPr/>
        </p:nvSpPr>
        <p:spPr>
          <a:xfrm>
            <a:off x="0" y="469067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Team Copper Fall 2023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6"/>
          <p:cNvPicPr preferRelativeResize="0"/>
          <p:nvPr/>
        </p:nvPicPr>
        <p:blipFill>
          <a:blip r:embed="rId3">
            <a:alphaModFix/>
          </a:blip>
          <a:stretch>
            <a:fillRect/>
          </a:stretch>
        </p:blipFill>
        <p:spPr>
          <a:xfrm>
            <a:off x="-36350" y="0"/>
            <a:ext cx="9180349" cy="5214526"/>
          </a:xfrm>
          <a:prstGeom prst="rect">
            <a:avLst/>
          </a:prstGeom>
          <a:noFill/>
          <a:ln>
            <a:noFill/>
          </a:ln>
        </p:spPr>
      </p:pic>
      <p:sp>
        <p:nvSpPr>
          <p:cNvPr id="99" name="Google Shape;9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What is Sight Reading? </a:t>
            </a:r>
            <a:endParaRPr>
              <a:solidFill>
                <a:schemeClr val="lt1"/>
              </a:solidFill>
            </a:endParaRPr>
          </a:p>
        </p:txBody>
      </p:sp>
      <p:sp>
        <p:nvSpPr>
          <p:cNvPr id="100" name="Google Shape;10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01" name="Google Shape;101;p16"/>
          <p:cNvSpPr txBox="1"/>
          <p:nvPr/>
        </p:nvSpPr>
        <p:spPr>
          <a:xfrm>
            <a:off x="-36350" y="4879825"/>
            <a:ext cx="1731600" cy="1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rPr>
              <a:t>Team Copper Fall 2023</a:t>
            </a:r>
            <a:endParaRPr>
              <a:solidFill>
                <a:schemeClr val="lt1"/>
              </a:solidFill>
            </a:endParaRPr>
          </a:p>
        </p:txBody>
      </p:sp>
      <p:sp>
        <p:nvSpPr>
          <p:cNvPr id="102" name="Google Shape;102;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Sight reading is the act of reading and playing a piece of music without any prior rehearsal or practice. It is a highly valuable skill for musicians, as it allows them to quickly interpret and perform new compositions. </a:t>
            </a:r>
            <a:endParaRPr>
              <a:solidFill>
                <a:schemeClr val="lt1"/>
              </a:solidFill>
            </a:endParaRPr>
          </a:p>
          <a:p>
            <a:pPr indent="0" lvl="0" marL="457200" rtl="0" algn="l">
              <a:spcBef>
                <a:spcPts val="1200"/>
              </a:spcBef>
              <a:spcAft>
                <a:spcPts val="0"/>
              </a:spcAft>
              <a:buNone/>
            </a:pPr>
            <a:r>
              <a:t/>
            </a:r>
            <a:endParaRPr>
              <a:solidFill>
                <a:schemeClr val="lt1"/>
              </a:solidFill>
            </a:endParaRPr>
          </a:p>
          <a:p>
            <a:pPr indent="-342900" lvl="0" marL="457200" rtl="0" algn="l">
              <a:spcBef>
                <a:spcPts val="1200"/>
              </a:spcBef>
              <a:spcAft>
                <a:spcPts val="0"/>
              </a:spcAft>
              <a:buClr>
                <a:schemeClr val="lt1"/>
              </a:buClr>
              <a:buSzPts val="1800"/>
              <a:buChar char="●"/>
            </a:pPr>
            <a:r>
              <a:rPr lang="en">
                <a:solidFill>
                  <a:schemeClr val="lt1"/>
                </a:solidFill>
              </a:rPr>
              <a:t>If mastered, sight reading can be very beneficial as it allows musicians to quickly adapt to new musical material and save time in rehearsals and practice sessions.</a:t>
            </a:r>
            <a:endParaRPr>
              <a:solidFill>
                <a:schemeClr val="lt1"/>
              </a:solidFill>
            </a:endParaRPr>
          </a:p>
          <a:p>
            <a:pPr indent="0" lvl="0" marL="457200" rtl="0" algn="l">
              <a:spcBef>
                <a:spcPts val="1200"/>
              </a:spcBef>
              <a:spcAft>
                <a:spcPts val="1200"/>
              </a:spcAft>
              <a:buNone/>
            </a:pPr>
            <a:r>
              <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17"/>
          <p:cNvPicPr preferRelativeResize="0"/>
          <p:nvPr/>
        </p:nvPicPr>
        <p:blipFill>
          <a:blip r:embed="rId3">
            <a:alphaModFix/>
          </a:blip>
          <a:stretch>
            <a:fillRect/>
          </a:stretch>
        </p:blipFill>
        <p:spPr>
          <a:xfrm>
            <a:off x="0" y="-113000"/>
            <a:ext cx="9218273" cy="5343675"/>
          </a:xfrm>
          <a:prstGeom prst="rect">
            <a:avLst/>
          </a:prstGeom>
          <a:noFill/>
          <a:ln>
            <a:noFill/>
          </a:ln>
        </p:spPr>
      </p:pic>
      <p:pic>
        <p:nvPicPr>
          <p:cNvPr id="108" name="Google Shape;108;p17"/>
          <p:cNvPicPr preferRelativeResize="0"/>
          <p:nvPr/>
        </p:nvPicPr>
        <p:blipFill>
          <a:blip r:embed="rId4">
            <a:alphaModFix amt="5000"/>
          </a:blip>
          <a:stretch>
            <a:fillRect/>
          </a:stretch>
        </p:blipFill>
        <p:spPr>
          <a:xfrm>
            <a:off x="0" y="-113000"/>
            <a:ext cx="9218276" cy="5343675"/>
          </a:xfrm>
          <a:prstGeom prst="rect">
            <a:avLst/>
          </a:prstGeom>
          <a:noFill/>
          <a:ln>
            <a:noFill/>
          </a:ln>
        </p:spPr>
      </p:pic>
      <p:sp>
        <p:nvSpPr>
          <p:cNvPr id="109" name="Google Shape;109;p17"/>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Sight Reading: A Crucial Skill for Musicians</a:t>
            </a:r>
            <a:endParaRPr>
              <a:solidFill>
                <a:schemeClr val="lt1"/>
              </a:solidFill>
            </a:endParaRPr>
          </a:p>
        </p:txBody>
      </p:sp>
      <p:sp>
        <p:nvSpPr>
          <p:cNvPr id="110" name="Google Shape;11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11" name="Google Shape;111;p17"/>
          <p:cNvSpPr txBox="1"/>
          <p:nvPr>
            <p:ph idx="1" type="body"/>
          </p:nvPr>
        </p:nvSpPr>
        <p:spPr>
          <a:xfrm>
            <a:off x="348825" y="1137225"/>
            <a:ext cx="8520600" cy="1974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SzPts val="605"/>
              <a:buNone/>
            </a:pPr>
            <a:r>
              <a:rPr b="1" lang="en" sz="1290">
                <a:solidFill>
                  <a:schemeClr val="lt1"/>
                </a:solidFill>
              </a:rPr>
              <a:t>Sight Reading is Crucial for: </a:t>
            </a:r>
            <a:endParaRPr b="1" sz="1290">
              <a:solidFill>
                <a:schemeClr val="lt1"/>
              </a:solidFill>
            </a:endParaRPr>
          </a:p>
          <a:p>
            <a:pPr indent="-297815" lvl="0" marL="914400" rtl="0" algn="l">
              <a:spcBef>
                <a:spcPts val="1200"/>
              </a:spcBef>
              <a:spcAft>
                <a:spcPts val="0"/>
              </a:spcAft>
              <a:buClr>
                <a:schemeClr val="lt1"/>
              </a:buClr>
              <a:buSzPts val="1090"/>
              <a:buChar char="●"/>
            </a:pPr>
            <a:r>
              <a:rPr lang="en" sz="1090">
                <a:solidFill>
                  <a:schemeClr val="lt1"/>
                </a:solidFill>
              </a:rPr>
              <a:t>Finding </a:t>
            </a:r>
            <a:r>
              <a:rPr lang="en" sz="1090">
                <a:solidFill>
                  <a:schemeClr val="lt1"/>
                </a:solidFill>
              </a:rPr>
              <a:t>jobs </a:t>
            </a:r>
            <a:endParaRPr sz="1090">
              <a:solidFill>
                <a:schemeClr val="lt1"/>
              </a:solidFill>
            </a:endParaRPr>
          </a:p>
          <a:p>
            <a:pPr indent="-297815" lvl="0" marL="914400" rtl="0" algn="l">
              <a:spcBef>
                <a:spcPts val="0"/>
              </a:spcBef>
              <a:spcAft>
                <a:spcPts val="0"/>
              </a:spcAft>
              <a:buClr>
                <a:schemeClr val="lt1"/>
              </a:buClr>
              <a:buSzPts val="1090"/>
              <a:buChar char="●"/>
            </a:pPr>
            <a:r>
              <a:rPr lang="en" sz="1090">
                <a:solidFill>
                  <a:schemeClr val="lt1"/>
                </a:solidFill>
              </a:rPr>
              <a:t>Collaborating with</a:t>
            </a:r>
            <a:r>
              <a:rPr lang="en" sz="1090">
                <a:solidFill>
                  <a:schemeClr val="lt1"/>
                </a:solidFill>
              </a:rPr>
              <a:t> Musicians</a:t>
            </a:r>
            <a:r>
              <a:rPr baseline="30000" lang="en" sz="1090">
                <a:solidFill>
                  <a:schemeClr val="lt1"/>
                </a:solidFill>
              </a:rPr>
              <a:t>(10)</a:t>
            </a:r>
            <a:r>
              <a:rPr lang="en" sz="1090">
                <a:solidFill>
                  <a:schemeClr val="lt1"/>
                </a:solidFill>
              </a:rPr>
              <a:t> </a:t>
            </a:r>
            <a:endParaRPr sz="1090">
              <a:solidFill>
                <a:schemeClr val="lt1"/>
              </a:solidFill>
            </a:endParaRPr>
          </a:p>
          <a:p>
            <a:pPr indent="-297815" lvl="0" marL="914400" rtl="0" algn="l">
              <a:spcBef>
                <a:spcPts val="0"/>
              </a:spcBef>
              <a:spcAft>
                <a:spcPts val="0"/>
              </a:spcAft>
              <a:buClr>
                <a:schemeClr val="lt1"/>
              </a:buClr>
              <a:buSzPts val="1090"/>
              <a:buChar char="●"/>
            </a:pPr>
            <a:r>
              <a:rPr lang="en" sz="1090">
                <a:solidFill>
                  <a:schemeClr val="lt1"/>
                </a:solidFill>
              </a:rPr>
              <a:t>Building musicianship</a:t>
            </a:r>
            <a:r>
              <a:rPr baseline="30000" lang="en" sz="1090">
                <a:solidFill>
                  <a:schemeClr val="lt1"/>
                </a:solidFill>
              </a:rPr>
              <a:t>(12)</a:t>
            </a:r>
            <a:r>
              <a:rPr lang="en" sz="1090">
                <a:solidFill>
                  <a:schemeClr val="lt1"/>
                </a:solidFill>
              </a:rPr>
              <a:t> </a:t>
            </a:r>
            <a:endParaRPr sz="1090">
              <a:solidFill>
                <a:schemeClr val="lt1"/>
              </a:solidFill>
            </a:endParaRPr>
          </a:p>
          <a:p>
            <a:pPr indent="-297815" lvl="0" marL="914400" rtl="0" algn="l">
              <a:spcBef>
                <a:spcPts val="0"/>
              </a:spcBef>
              <a:spcAft>
                <a:spcPts val="0"/>
              </a:spcAft>
              <a:buClr>
                <a:schemeClr val="lt1"/>
              </a:buClr>
              <a:buSzPts val="1090"/>
              <a:buChar char="●"/>
            </a:pPr>
            <a:r>
              <a:rPr lang="en" sz="1090">
                <a:solidFill>
                  <a:schemeClr val="lt1"/>
                </a:solidFill>
              </a:rPr>
              <a:t>Solidifying m</a:t>
            </a:r>
            <a:r>
              <a:rPr lang="en" sz="1090">
                <a:solidFill>
                  <a:schemeClr val="lt1"/>
                </a:solidFill>
              </a:rPr>
              <a:t>usic understanding</a:t>
            </a:r>
            <a:r>
              <a:rPr baseline="30000" lang="en" sz="1090">
                <a:solidFill>
                  <a:schemeClr val="lt1"/>
                </a:solidFill>
              </a:rPr>
              <a:t>(12)</a:t>
            </a:r>
            <a:r>
              <a:rPr lang="en" sz="1090">
                <a:solidFill>
                  <a:schemeClr val="lt1"/>
                </a:solidFill>
              </a:rPr>
              <a:t> </a:t>
            </a:r>
            <a:endParaRPr sz="1090">
              <a:solidFill>
                <a:schemeClr val="lt1"/>
              </a:solidFill>
            </a:endParaRPr>
          </a:p>
          <a:p>
            <a:pPr indent="-297815" lvl="0" marL="914400" rtl="0" algn="l">
              <a:spcBef>
                <a:spcPts val="0"/>
              </a:spcBef>
              <a:spcAft>
                <a:spcPts val="0"/>
              </a:spcAft>
              <a:buClr>
                <a:schemeClr val="lt1"/>
              </a:buClr>
              <a:buSzPts val="1090"/>
              <a:buChar char="●"/>
            </a:pPr>
            <a:r>
              <a:rPr lang="en" sz="1090">
                <a:solidFill>
                  <a:schemeClr val="lt1"/>
                </a:solidFill>
              </a:rPr>
              <a:t>Providing a significant step ahead in Auditions</a:t>
            </a:r>
            <a:r>
              <a:rPr baseline="30000" lang="en" sz="1090">
                <a:solidFill>
                  <a:schemeClr val="lt1"/>
                </a:solidFill>
              </a:rPr>
              <a:t>(11)</a:t>
            </a:r>
            <a:r>
              <a:rPr lang="en" sz="1090">
                <a:solidFill>
                  <a:schemeClr val="lt1"/>
                </a:solidFill>
              </a:rPr>
              <a:t> </a:t>
            </a:r>
            <a:endParaRPr sz="1090">
              <a:solidFill>
                <a:schemeClr val="lt1"/>
              </a:solidFill>
            </a:endParaRPr>
          </a:p>
          <a:p>
            <a:pPr indent="-297815" lvl="0" marL="914400" rtl="0" algn="l">
              <a:spcBef>
                <a:spcPts val="0"/>
              </a:spcBef>
              <a:spcAft>
                <a:spcPts val="0"/>
              </a:spcAft>
              <a:buClr>
                <a:schemeClr val="lt1"/>
              </a:buClr>
              <a:buSzPts val="1090"/>
              <a:buChar char="●"/>
            </a:pPr>
            <a:r>
              <a:rPr lang="en" sz="1090">
                <a:solidFill>
                  <a:schemeClr val="lt1"/>
                </a:solidFill>
              </a:rPr>
              <a:t>Deeply learning one’s instrument </a:t>
            </a:r>
            <a:r>
              <a:rPr baseline="30000" lang="en" sz="1090">
                <a:solidFill>
                  <a:schemeClr val="lt1"/>
                </a:solidFill>
              </a:rPr>
              <a:t>(1)</a:t>
            </a:r>
            <a:r>
              <a:rPr lang="en" sz="1090">
                <a:solidFill>
                  <a:schemeClr val="lt1"/>
                </a:solidFill>
              </a:rPr>
              <a:t> </a:t>
            </a:r>
            <a:endParaRPr sz="1090">
              <a:solidFill>
                <a:schemeClr val="lt1"/>
              </a:solidFill>
            </a:endParaRPr>
          </a:p>
          <a:p>
            <a:pPr indent="-297815" lvl="0" marL="914400" rtl="0" algn="l">
              <a:spcBef>
                <a:spcPts val="0"/>
              </a:spcBef>
              <a:spcAft>
                <a:spcPts val="0"/>
              </a:spcAft>
              <a:buClr>
                <a:schemeClr val="lt1"/>
              </a:buClr>
              <a:buSzPts val="1090"/>
              <a:buChar char="●"/>
            </a:pPr>
            <a:r>
              <a:rPr lang="en" sz="1090">
                <a:solidFill>
                  <a:schemeClr val="lt1"/>
                </a:solidFill>
              </a:rPr>
              <a:t>Preparing for </a:t>
            </a:r>
            <a:r>
              <a:rPr lang="en" sz="1090">
                <a:solidFill>
                  <a:schemeClr val="lt1"/>
                </a:solidFill>
              </a:rPr>
              <a:t>music and academic examinations</a:t>
            </a:r>
            <a:r>
              <a:rPr baseline="30000" lang="en" sz="1090">
                <a:solidFill>
                  <a:schemeClr val="lt1"/>
                </a:solidFill>
              </a:rPr>
              <a:t>(2)</a:t>
            </a:r>
            <a:endParaRPr sz="1090">
              <a:solidFill>
                <a:schemeClr val="lt1"/>
              </a:solidFill>
            </a:endParaRPr>
          </a:p>
        </p:txBody>
      </p:sp>
      <p:sp>
        <p:nvSpPr>
          <p:cNvPr id="112" name="Google Shape;112;p17"/>
          <p:cNvSpPr txBox="1"/>
          <p:nvPr/>
        </p:nvSpPr>
        <p:spPr>
          <a:xfrm>
            <a:off x="398725" y="3161850"/>
            <a:ext cx="8433600" cy="1450800"/>
          </a:xfrm>
          <a:prstGeom prst="rect">
            <a:avLst/>
          </a:prstGeom>
          <a:noFill/>
          <a:ln>
            <a:noFill/>
          </a:ln>
        </p:spPr>
        <p:txBody>
          <a:bodyPr anchorCtr="0" anchor="t" bIns="91425" lIns="91425" spcFirstLastPara="1" rIns="91425" wrap="square" tIns="91425">
            <a:noAutofit/>
          </a:bodyPr>
          <a:lstStyle/>
          <a:p>
            <a:pPr indent="-310515" lvl="0" marL="457200" rtl="0" algn="l">
              <a:lnSpc>
                <a:spcPct val="115000"/>
              </a:lnSpc>
              <a:spcBef>
                <a:spcPts val="0"/>
              </a:spcBef>
              <a:spcAft>
                <a:spcPts val="0"/>
              </a:spcAft>
              <a:buClr>
                <a:schemeClr val="lt1"/>
              </a:buClr>
              <a:buSzPts val="1290"/>
              <a:buChar char="●"/>
            </a:pPr>
            <a:r>
              <a:rPr lang="en" sz="1290">
                <a:solidFill>
                  <a:schemeClr val="lt1"/>
                </a:solidFill>
              </a:rPr>
              <a:t>Research shows that students who practiced sight reading regularly scored significantly higher in performance assessments</a:t>
            </a:r>
            <a:r>
              <a:rPr baseline="30000" lang="en" sz="1290">
                <a:solidFill>
                  <a:schemeClr val="lt1"/>
                </a:solidFill>
              </a:rPr>
              <a:t>(4)</a:t>
            </a:r>
            <a:endParaRPr sz="1290">
              <a:solidFill>
                <a:schemeClr val="lt1"/>
              </a:solidFill>
            </a:endParaRPr>
          </a:p>
          <a:p>
            <a:pPr indent="-310515" lvl="0" marL="457200" rtl="0" algn="l">
              <a:lnSpc>
                <a:spcPct val="115000"/>
              </a:lnSpc>
              <a:spcBef>
                <a:spcPts val="0"/>
              </a:spcBef>
              <a:spcAft>
                <a:spcPts val="0"/>
              </a:spcAft>
              <a:buClr>
                <a:schemeClr val="lt1"/>
              </a:buClr>
              <a:buSzPts val="1290"/>
              <a:buChar char="●"/>
            </a:pPr>
            <a:r>
              <a:rPr lang="en" sz="1290">
                <a:solidFill>
                  <a:schemeClr val="lt1"/>
                </a:solidFill>
              </a:rPr>
              <a:t>Studies point to sight reading being extremely imperative for performers as it’s being focused the most by judges in auditions</a:t>
            </a:r>
            <a:r>
              <a:rPr baseline="30000" lang="en" sz="1290">
                <a:solidFill>
                  <a:schemeClr val="lt1"/>
                </a:solidFill>
              </a:rPr>
              <a:t>(11)</a:t>
            </a:r>
            <a:r>
              <a:rPr lang="en" sz="1290">
                <a:solidFill>
                  <a:schemeClr val="lt1"/>
                </a:solidFill>
              </a:rPr>
              <a:t> </a:t>
            </a:r>
            <a:endParaRPr sz="1290">
              <a:solidFill>
                <a:schemeClr val="lt1"/>
              </a:solidFill>
            </a:endParaRPr>
          </a:p>
          <a:p>
            <a:pPr indent="-297815" lvl="0" marL="457200" rtl="0" algn="l">
              <a:lnSpc>
                <a:spcPct val="115000"/>
              </a:lnSpc>
              <a:spcBef>
                <a:spcPts val="0"/>
              </a:spcBef>
              <a:spcAft>
                <a:spcPts val="0"/>
              </a:spcAft>
              <a:buClr>
                <a:schemeClr val="lt1"/>
              </a:buClr>
              <a:buSzPts val="1090"/>
              <a:buChar char="●"/>
            </a:pPr>
            <a:r>
              <a:rPr lang="en" sz="1290">
                <a:solidFill>
                  <a:schemeClr val="lt1"/>
                </a:solidFill>
              </a:rPr>
              <a:t>Data analytics and survey-based studies strongly suggest that Sight Reading is essential for the professional growth of music teachers, providing an important pedagogical skills and abilities as well as promoting self-confidence, creativity and improvisation</a:t>
            </a:r>
            <a:r>
              <a:rPr baseline="30000" lang="en" sz="1290">
                <a:solidFill>
                  <a:schemeClr val="lt1"/>
                </a:solidFill>
              </a:rPr>
              <a:t>(1)</a:t>
            </a:r>
            <a:br>
              <a:rPr lang="en" sz="1090">
                <a:solidFill>
                  <a:schemeClr val="lt1"/>
                </a:solidFill>
              </a:rPr>
            </a:br>
            <a:endParaRPr sz="1290">
              <a:solidFill>
                <a:schemeClr val="lt1"/>
              </a:solidFill>
            </a:endParaRPr>
          </a:p>
          <a:p>
            <a:pPr indent="0" lvl="0" marL="0" rtl="0" algn="l">
              <a:lnSpc>
                <a:spcPct val="115000"/>
              </a:lnSpc>
              <a:spcBef>
                <a:spcPts val="1200"/>
              </a:spcBef>
              <a:spcAft>
                <a:spcPts val="1200"/>
              </a:spcAft>
              <a:buNone/>
            </a:pPr>
            <a:r>
              <a:t/>
            </a:r>
            <a:endParaRPr sz="129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18"/>
          <p:cNvPicPr preferRelativeResize="0"/>
          <p:nvPr/>
        </p:nvPicPr>
        <p:blipFill>
          <a:blip r:embed="rId3">
            <a:alphaModFix/>
          </a:blip>
          <a:stretch>
            <a:fillRect/>
          </a:stretch>
        </p:blipFill>
        <p:spPr>
          <a:xfrm>
            <a:off x="0" y="-113000"/>
            <a:ext cx="9218273" cy="5343675"/>
          </a:xfrm>
          <a:prstGeom prst="rect">
            <a:avLst/>
          </a:prstGeom>
          <a:noFill/>
          <a:ln>
            <a:noFill/>
          </a:ln>
        </p:spPr>
      </p:pic>
      <p:sp>
        <p:nvSpPr>
          <p:cNvPr id="118" name="Google Shape;118;p18"/>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The Importance of Sight Reading to Musicians</a:t>
            </a:r>
            <a:endParaRPr>
              <a:solidFill>
                <a:schemeClr val="lt1"/>
              </a:solidFill>
            </a:endParaRPr>
          </a:p>
        </p:txBody>
      </p:sp>
      <p:sp>
        <p:nvSpPr>
          <p:cNvPr id="119" name="Google Shape;11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120" name="Google Shape;120;p18"/>
          <p:cNvPicPr preferRelativeResize="0"/>
          <p:nvPr/>
        </p:nvPicPr>
        <p:blipFill>
          <a:blip r:embed="rId4">
            <a:alphaModFix/>
          </a:blip>
          <a:stretch>
            <a:fillRect/>
          </a:stretch>
        </p:blipFill>
        <p:spPr>
          <a:xfrm>
            <a:off x="155400" y="1068875"/>
            <a:ext cx="4407001" cy="2816449"/>
          </a:xfrm>
          <a:prstGeom prst="rect">
            <a:avLst/>
          </a:prstGeom>
          <a:noFill/>
          <a:ln>
            <a:noFill/>
          </a:ln>
        </p:spPr>
      </p:pic>
      <p:pic>
        <p:nvPicPr>
          <p:cNvPr id="121" name="Google Shape;121;p18"/>
          <p:cNvPicPr preferRelativeResize="0"/>
          <p:nvPr/>
        </p:nvPicPr>
        <p:blipFill>
          <a:blip r:embed="rId5">
            <a:alphaModFix/>
          </a:blip>
          <a:stretch>
            <a:fillRect/>
          </a:stretch>
        </p:blipFill>
        <p:spPr>
          <a:xfrm>
            <a:off x="4581039" y="1959600"/>
            <a:ext cx="4406986" cy="2740025"/>
          </a:xfrm>
          <a:prstGeom prst="rect">
            <a:avLst/>
          </a:prstGeom>
          <a:noFill/>
          <a:ln>
            <a:noFill/>
          </a:ln>
        </p:spPr>
      </p:pic>
      <p:sp>
        <p:nvSpPr>
          <p:cNvPr id="122" name="Google Shape;122;p18"/>
          <p:cNvSpPr txBox="1"/>
          <p:nvPr/>
        </p:nvSpPr>
        <p:spPr>
          <a:xfrm>
            <a:off x="4676700" y="990675"/>
            <a:ext cx="4407000" cy="60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rPr>
              <a:t>Sight Reading is also a skill that musicians use very often</a:t>
            </a:r>
            <a:r>
              <a:rPr baseline="30000" lang="en">
                <a:solidFill>
                  <a:schemeClr val="lt1"/>
                </a:solidFill>
              </a:rPr>
              <a:t>(1)</a:t>
            </a:r>
            <a:endParaRPr baseline="30000">
              <a:solidFill>
                <a:schemeClr val="lt1"/>
              </a:solidFill>
            </a:endParaRPr>
          </a:p>
        </p:txBody>
      </p:sp>
      <p:sp>
        <p:nvSpPr>
          <p:cNvPr id="123" name="Google Shape;123;p18"/>
          <p:cNvSpPr txBox="1"/>
          <p:nvPr/>
        </p:nvSpPr>
        <p:spPr>
          <a:xfrm>
            <a:off x="598900" y="4829500"/>
            <a:ext cx="7768200" cy="1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Image Source: </a:t>
            </a:r>
            <a:r>
              <a:rPr lang="en" sz="800" u="sng">
                <a:solidFill>
                  <a:schemeClr val="hlink"/>
                </a:solidFill>
                <a:hlinkClick r:id="rId6"/>
              </a:rPr>
              <a:t>https://odu-primo.hosted.exlibrisgroup.com/permalink/f/1ucqpjv/TN_cdi_doaj_primary_oai_doaj_org_article_a52cc11ee5184a8a9809abcb93ae5b51</a:t>
            </a:r>
            <a:r>
              <a:rPr lang="en" sz="800"/>
              <a:t> </a:t>
            </a:r>
            <a:endParaRPr sz="800"/>
          </a:p>
        </p:txBody>
      </p:sp>
      <p:pic>
        <p:nvPicPr>
          <p:cNvPr id="124" name="Google Shape;124;p18"/>
          <p:cNvPicPr preferRelativeResize="0"/>
          <p:nvPr/>
        </p:nvPicPr>
        <p:blipFill>
          <a:blip r:embed="rId7">
            <a:alphaModFix/>
          </a:blip>
          <a:stretch>
            <a:fillRect/>
          </a:stretch>
        </p:blipFill>
        <p:spPr>
          <a:xfrm flipH="1">
            <a:off x="4716125" y="4493800"/>
            <a:ext cx="149025" cy="131400"/>
          </a:xfrm>
          <a:prstGeom prst="rect">
            <a:avLst/>
          </a:prstGeom>
          <a:noFill/>
          <a:ln>
            <a:noFill/>
          </a:ln>
        </p:spPr>
      </p:pic>
      <p:sp>
        <p:nvSpPr>
          <p:cNvPr id="125" name="Google Shape;125;p18"/>
          <p:cNvSpPr txBox="1"/>
          <p:nvPr/>
        </p:nvSpPr>
        <p:spPr>
          <a:xfrm>
            <a:off x="4865150" y="4407138"/>
            <a:ext cx="3239700" cy="1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Surveyed Musicians </a:t>
            </a:r>
            <a:endParaRPr sz="700"/>
          </a:p>
        </p:txBody>
      </p:sp>
      <p:pic>
        <p:nvPicPr>
          <p:cNvPr id="126" name="Google Shape;126;p18"/>
          <p:cNvPicPr preferRelativeResize="0"/>
          <p:nvPr/>
        </p:nvPicPr>
        <p:blipFill>
          <a:blip r:embed="rId7">
            <a:alphaModFix/>
          </a:blip>
          <a:stretch>
            <a:fillRect/>
          </a:stretch>
        </p:blipFill>
        <p:spPr>
          <a:xfrm flipH="1">
            <a:off x="296525" y="3655600"/>
            <a:ext cx="149025" cy="131400"/>
          </a:xfrm>
          <a:prstGeom prst="rect">
            <a:avLst/>
          </a:prstGeom>
          <a:noFill/>
          <a:ln>
            <a:noFill/>
          </a:ln>
        </p:spPr>
      </p:pic>
      <p:sp>
        <p:nvSpPr>
          <p:cNvPr id="127" name="Google Shape;127;p18"/>
          <p:cNvSpPr txBox="1"/>
          <p:nvPr/>
        </p:nvSpPr>
        <p:spPr>
          <a:xfrm>
            <a:off x="445550" y="3568938"/>
            <a:ext cx="3239700" cy="1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Surveyed Musicians </a:t>
            </a:r>
            <a:endParaRPr sz="700"/>
          </a:p>
        </p:txBody>
      </p:sp>
      <p:sp>
        <p:nvSpPr>
          <p:cNvPr id="128" name="Google Shape;128;p18"/>
          <p:cNvSpPr txBox="1"/>
          <p:nvPr/>
        </p:nvSpPr>
        <p:spPr>
          <a:xfrm>
            <a:off x="390200" y="3873225"/>
            <a:ext cx="3795900" cy="47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600">
                <a:solidFill>
                  <a:schemeClr val="lt1"/>
                </a:solidFill>
              </a:rPr>
              <a:t>Sight Reading plays very important role to a lot of musicians when learning their instruments</a:t>
            </a:r>
            <a:r>
              <a:rPr baseline="30000" lang="en" sz="1600">
                <a:solidFill>
                  <a:schemeClr val="lt1"/>
                </a:solidFill>
              </a:rPr>
              <a:t>(1)</a:t>
            </a:r>
            <a:r>
              <a:rPr lang="en" sz="1600">
                <a:solidFill>
                  <a:schemeClr val="lt1"/>
                </a:solidFill>
              </a:rPr>
              <a:t> </a:t>
            </a:r>
            <a:endParaRPr sz="12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19"/>
          <p:cNvPicPr preferRelativeResize="0"/>
          <p:nvPr/>
        </p:nvPicPr>
        <p:blipFill>
          <a:blip r:embed="rId4">
            <a:alphaModFix/>
          </a:blip>
          <a:stretch>
            <a:fillRect/>
          </a:stretch>
        </p:blipFill>
        <p:spPr>
          <a:xfrm>
            <a:off x="0" y="-15625"/>
            <a:ext cx="9218273" cy="5201449"/>
          </a:xfrm>
          <a:prstGeom prst="rect">
            <a:avLst/>
          </a:prstGeom>
          <a:noFill/>
          <a:ln>
            <a:noFill/>
          </a:ln>
        </p:spPr>
      </p:pic>
      <p:sp>
        <p:nvSpPr>
          <p:cNvPr id="134" name="Google Shape;134;p19"/>
          <p:cNvSpPr txBox="1"/>
          <p:nvPr>
            <p:ph idx="1" type="body"/>
          </p:nvPr>
        </p:nvSpPr>
        <p:spPr>
          <a:xfrm>
            <a:off x="311700" y="1152475"/>
            <a:ext cx="3105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Clr>
                <a:schemeClr val="dk1"/>
              </a:buClr>
              <a:buSzPct val="52739"/>
              <a:buFont typeface="Arial"/>
              <a:buNone/>
            </a:pPr>
            <a:r>
              <a:rPr lang="en" sz="2085">
                <a:solidFill>
                  <a:schemeClr val="lt1"/>
                </a:solidFill>
              </a:rPr>
              <a:t>Music Teachers</a:t>
            </a:r>
            <a:endParaRPr sz="2085">
              <a:solidFill>
                <a:schemeClr val="lt1"/>
              </a:solidFill>
            </a:endParaRPr>
          </a:p>
          <a:p>
            <a:pPr indent="-317182" lvl="0" marL="457200" rtl="0" algn="l">
              <a:spcBef>
                <a:spcPts val="1200"/>
              </a:spcBef>
              <a:spcAft>
                <a:spcPts val="0"/>
              </a:spcAft>
              <a:buClr>
                <a:schemeClr val="lt1"/>
              </a:buClr>
              <a:buSzPct val="100000"/>
              <a:buChar char="-"/>
            </a:pPr>
            <a:r>
              <a:rPr lang="en">
                <a:solidFill>
                  <a:schemeClr val="lt1"/>
                </a:solidFill>
              </a:rPr>
              <a:t>Need an infinite resource to point students to in order to help them </a:t>
            </a:r>
            <a:endParaRPr>
              <a:solidFill>
                <a:schemeClr val="lt1"/>
              </a:solidFill>
            </a:endParaRPr>
          </a:p>
          <a:p>
            <a:pPr indent="-317182" lvl="0" marL="457200" rtl="0" algn="l">
              <a:spcBef>
                <a:spcPts val="0"/>
              </a:spcBef>
              <a:spcAft>
                <a:spcPts val="0"/>
              </a:spcAft>
              <a:buClr>
                <a:schemeClr val="lt1"/>
              </a:buClr>
              <a:buSzPct val="100000"/>
              <a:buChar char="-"/>
            </a:pPr>
            <a:r>
              <a:rPr lang="en">
                <a:solidFill>
                  <a:schemeClr val="lt1"/>
                </a:solidFill>
              </a:rPr>
              <a:t>lack a tool that can especially isolate certain elements to one or two things</a:t>
            </a:r>
            <a:r>
              <a:rPr lang="en">
                <a:solidFill>
                  <a:schemeClr val="lt1"/>
                </a:solidFill>
              </a:rPr>
              <a:t> </a:t>
            </a:r>
            <a:endParaRPr>
              <a:solidFill>
                <a:schemeClr val="lt1"/>
              </a:solidFill>
            </a:endParaRPr>
          </a:p>
          <a:p>
            <a:pPr indent="0" lvl="0" marL="0" rtl="0" algn="l">
              <a:spcBef>
                <a:spcPts val="1200"/>
              </a:spcBef>
              <a:spcAft>
                <a:spcPts val="0"/>
              </a:spcAft>
              <a:buNone/>
            </a:pPr>
            <a:r>
              <a:rPr lang="en" sz="2085">
                <a:solidFill>
                  <a:schemeClr val="lt1"/>
                </a:solidFill>
              </a:rPr>
              <a:t>Students </a:t>
            </a:r>
            <a:endParaRPr sz="2085">
              <a:solidFill>
                <a:schemeClr val="lt1"/>
              </a:solidFill>
            </a:endParaRPr>
          </a:p>
          <a:p>
            <a:pPr indent="-307340" lvl="0" marL="457200" rtl="0" algn="l">
              <a:spcBef>
                <a:spcPts val="1200"/>
              </a:spcBef>
              <a:spcAft>
                <a:spcPts val="0"/>
              </a:spcAft>
              <a:buClr>
                <a:schemeClr val="lt1"/>
              </a:buClr>
              <a:buSzPct val="100000"/>
              <a:buChar char="-"/>
            </a:pPr>
            <a:r>
              <a:rPr lang="en" sz="1600">
                <a:solidFill>
                  <a:schemeClr val="lt1"/>
                </a:solidFill>
              </a:rPr>
              <a:t>Students </a:t>
            </a:r>
            <a:r>
              <a:rPr b="1" lang="en" sz="1600">
                <a:solidFill>
                  <a:schemeClr val="lt1"/>
                </a:solidFill>
              </a:rPr>
              <a:t>want to be taught this skill</a:t>
            </a:r>
            <a:r>
              <a:rPr lang="en" sz="1600">
                <a:solidFill>
                  <a:schemeClr val="lt1"/>
                </a:solidFill>
              </a:rPr>
              <a:t> </a:t>
            </a:r>
            <a:r>
              <a:rPr baseline="30000" lang="en" sz="1600">
                <a:solidFill>
                  <a:schemeClr val="lt1"/>
                </a:solidFill>
              </a:rPr>
              <a:t>(1)</a:t>
            </a:r>
            <a:endParaRPr baseline="30000" sz="1600">
              <a:solidFill>
                <a:schemeClr val="lt1"/>
              </a:solidFill>
            </a:endParaRPr>
          </a:p>
          <a:p>
            <a:pPr indent="-307340" lvl="0" marL="457200" rtl="0" algn="l">
              <a:spcBef>
                <a:spcPts val="0"/>
              </a:spcBef>
              <a:spcAft>
                <a:spcPts val="0"/>
              </a:spcAft>
              <a:buClr>
                <a:schemeClr val="lt1"/>
              </a:buClr>
              <a:buSzPct val="100000"/>
              <a:buChar char="-"/>
            </a:pPr>
            <a:r>
              <a:rPr lang="en" sz="1600">
                <a:solidFill>
                  <a:schemeClr val="lt1"/>
                </a:solidFill>
              </a:rPr>
              <a:t>However teacher’s lack a tool to help teach them </a:t>
            </a:r>
            <a:r>
              <a:rPr lang="en" sz="1600">
                <a:solidFill>
                  <a:schemeClr val="lt1"/>
                </a:solidFill>
              </a:rPr>
              <a:t>  </a:t>
            </a:r>
            <a:endParaRPr sz="1600">
              <a:solidFill>
                <a:schemeClr val="lt1"/>
              </a:solidFill>
            </a:endParaRPr>
          </a:p>
          <a:p>
            <a:pPr indent="0" lvl="0" marL="0" rtl="0" algn="l">
              <a:spcBef>
                <a:spcPts val="1200"/>
              </a:spcBef>
              <a:spcAft>
                <a:spcPts val="1200"/>
              </a:spcAft>
              <a:buNone/>
            </a:pPr>
            <a:r>
              <a:t/>
            </a:r>
            <a:endParaRPr>
              <a:solidFill>
                <a:schemeClr val="lt1"/>
              </a:solidFill>
            </a:endParaRPr>
          </a:p>
        </p:txBody>
      </p:sp>
      <p:sp>
        <p:nvSpPr>
          <p:cNvPr id="135" name="Google Shape;13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solidFill>
                  <a:schemeClr val="lt1"/>
                </a:solidFill>
              </a:rPr>
              <a:t>The Importance of Sight Reading to </a:t>
            </a:r>
            <a:r>
              <a:rPr lang="en">
                <a:solidFill>
                  <a:schemeClr val="lt1"/>
                </a:solidFill>
              </a:rPr>
              <a:t>Teachers and their Students  </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136" name="Google Shape;13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137" name="Google Shape;137;p19"/>
          <p:cNvPicPr preferRelativeResize="0"/>
          <p:nvPr/>
        </p:nvPicPr>
        <p:blipFill rotWithShape="1">
          <a:blip r:embed="rId5">
            <a:alphaModFix/>
          </a:blip>
          <a:srcRect b="0" l="0" r="0" t="1370"/>
          <a:stretch/>
        </p:blipFill>
        <p:spPr>
          <a:xfrm>
            <a:off x="3540550" y="1726250"/>
            <a:ext cx="5480601" cy="2767549"/>
          </a:xfrm>
          <a:prstGeom prst="rect">
            <a:avLst/>
          </a:prstGeom>
          <a:noFill/>
          <a:ln>
            <a:noFill/>
          </a:ln>
        </p:spPr>
      </p:pic>
      <p:pic>
        <p:nvPicPr>
          <p:cNvPr id="138" name="Google Shape;138;p19"/>
          <p:cNvPicPr preferRelativeResize="0"/>
          <p:nvPr/>
        </p:nvPicPr>
        <p:blipFill>
          <a:blip r:embed="rId6">
            <a:alphaModFix/>
          </a:blip>
          <a:stretch>
            <a:fillRect/>
          </a:stretch>
        </p:blipFill>
        <p:spPr>
          <a:xfrm flipH="1">
            <a:off x="3649325" y="2131600"/>
            <a:ext cx="149025" cy="131400"/>
          </a:xfrm>
          <a:prstGeom prst="rect">
            <a:avLst/>
          </a:prstGeom>
          <a:noFill/>
          <a:ln>
            <a:noFill/>
          </a:ln>
        </p:spPr>
      </p:pic>
      <p:sp>
        <p:nvSpPr>
          <p:cNvPr id="139" name="Google Shape;139;p19"/>
          <p:cNvSpPr txBox="1"/>
          <p:nvPr/>
        </p:nvSpPr>
        <p:spPr>
          <a:xfrm>
            <a:off x="3798350" y="2044938"/>
            <a:ext cx="3239700" cy="1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a:t>
            </a:r>
            <a:r>
              <a:rPr lang="en" sz="700"/>
              <a:t> Surveyed Musicians </a:t>
            </a:r>
            <a:endParaRPr sz="700"/>
          </a:p>
        </p:txBody>
      </p:sp>
      <p:sp>
        <p:nvSpPr>
          <p:cNvPr id="140" name="Google Shape;140;p19"/>
          <p:cNvSpPr txBox="1"/>
          <p:nvPr/>
        </p:nvSpPr>
        <p:spPr>
          <a:xfrm>
            <a:off x="808525" y="4851100"/>
            <a:ext cx="7686600" cy="2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rPr>
              <a:t>Image Source: </a:t>
            </a:r>
            <a:r>
              <a:rPr lang="en" sz="800" u="sng">
                <a:solidFill>
                  <a:schemeClr val="accent5"/>
                </a:solidFill>
                <a:hlinkClick r:id="rId7">
                  <a:extLst>
                    <a:ext uri="{A12FA001-AC4F-418D-AE19-62706E023703}">
                      <ahyp:hlinkClr val="tx"/>
                    </a:ext>
                  </a:extLst>
                </a:hlinkClick>
              </a:rPr>
              <a:t>https://odu-primo.hosted.exlibrisgroup.com/permalink/f/1ucqpjv/TN_cdi_doaj_primary_oai_doaj_org_article_a52cc11ee5184a8a9809abcb93ae5b51</a:t>
            </a:r>
            <a:r>
              <a:rPr lang="en" sz="800">
                <a:solidFill>
                  <a:schemeClr val="dk1"/>
                </a:solidFill>
              </a:rPr>
              <a:t> </a:t>
            </a:r>
            <a:endParaRPr sz="800">
              <a:solidFill>
                <a:schemeClr val="dk1"/>
              </a:solidFill>
            </a:endParaRPr>
          </a:p>
          <a:p>
            <a:pPr indent="0" lvl="0" marL="0" rtl="0" algn="l">
              <a:spcBef>
                <a:spcPts val="0"/>
              </a:spcBef>
              <a:spcAft>
                <a:spcPts val="0"/>
              </a:spcAft>
              <a:buNone/>
            </a:pPr>
            <a:r>
              <a:t/>
            </a:r>
            <a:endParaRPr/>
          </a:p>
        </p:txBody>
      </p:sp>
      <p:sp>
        <p:nvSpPr>
          <p:cNvPr id="141" name="Google Shape;141;p19"/>
          <p:cNvSpPr txBox="1"/>
          <p:nvPr/>
        </p:nvSpPr>
        <p:spPr>
          <a:xfrm>
            <a:off x="-66350" y="49371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Teachers and Music Performers are increasingly integrating Sight Reading Apps in their practice. Musical examination boards are increasingly relying on technology, especially, sight reading apps as useful resources for students </a:t>
            </a:r>
            <a:r>
              <a:rPr lang="en">
                <a:solidFill>
                  <a:schemeClr val="lt1"/>
                </a:solidFill>
              </a:rPr>
              <a:t>[]</a:t>
            </a:r>
            <a:br>
              <a:rPr lang="en">
                <a:solidFill>
                  <a:schemeClr val="lt1"/>
                </a:solidFill>
              </a:rPr>
            </a:br>
            <a:endParaRPr>
              <a:solidFill>
                <a:srgbClr val="FBFBFB"/>
              </a:solidFill>
            </a:endParaRPr>
          </a:p>
          <a:p>
            <a:pPr indent="-342900" lvl="0" marL="457200" rtl="0" algn="l">
              <a:spcBef>
                <a:spcPts val="0"/>
              </a:spcBef>
              <a:spcAft>
                <a:spcPts val="0"/>
              </a:spcAft>
              <a:buClr>
                <a:srgbClr val="FBFBFB"/>
              </a:buClr>
              <a:buSzPts val="1800"/>
              <a:buChar char="●"/>
            </a:pPr>
            <a:r>
              <a:rPr lang="en">
                <a:solidFill>
                  <a:srgbClr val="FBFBFB"/>
                </a:solidFill>
              </a:rPr>
              <a:t>In the last two months, the traffic of general sight reading apps are have nearly doubled, with these apps currently getting about 197,800 monthly visits REPHRASE THIS LATER </a:t>
            </a:r>
            <a:r>
              <a:rPr baseline="30000" lang="en">
                <a:solidFill>
                  <a:srgbClr val="FBFBFB"/>
                </a:solidFill>
              </a:rPr>
              <a:t>(5)</a:t>
            </a:r>
            <a:r>
              <a:rPr lang="en">
                <a:solidFill>
                  <a:srgbClr val="FBFBFB"/>
                </a:solidFill>
              </a:rPr>
              <a:t>  </a:t>
            </a:r>
            <a:endParaRPr>
              <a:solidFill>
                <a:srgbClr val="FBFBFB"/>
              </a:solidFill>
            </a:endParaRPr>
          </a:p>
          <a:p>
            <a:pPr indent="0" lvl="0" marL="0" rtl="0" algn="l">
              <a:spcBef>
                <a:spcPts val="1200"/>
              </a:spcBef>
              <a:spcAft>
                <a:spcPts val="1200"/>
              </a:spcAft>
              <a:buNone/>
            </a:pPr>
            <a:r>
              <a:t/>
            </a:r>
            <a:endParaRPr>
              <a:solidFill>
                <a:schemeClr val="lt1"/>
              </a:solidFill>
            </a:endParaRPr>
          </a:p>
        </p:txBody>
      </p:sp>
      <p:sp>
        <p:nvSpPr>
          <p:cNvPr id="147" name="Google Shape;14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Sight Reading Apps: a Digital shift in Music Education</a:t>
            </a:r>
            <a:endParaRPr>
              <a:solidFill>
                <a:schemeClr val="lt1"/>
              </a:solidFill>
            </a:endParaRPr>
          </a:p>
        </p:txBody>
      </p:sp>
      <p:sp>
        <p:nvSpPr>
          <p:cNvPr id="148" name="Google Shape;14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1"/>
          <p:cNvPicPr preferRelativeResize="0"/>
          <p:nvPr/>
        </p:nvPicPr>
        <p:blipFill>
          <a:blip r:embed="rId3">
            <a:alphaModFix/>
          </a:blip>
          <a:stretch>
            <a:fillRect/>
          </a:stretch>
        </p:blipFill>
        <p:spPr>
          <a:xfrm>
            <a:off x="2551176" y="1938528"/>
            <a:ext cx="657475" cy="657475"/>
          </a:xfrm>
          <a:prstGeom prst="rect">
            <a:avLst/>
          </a:prstGeom>
          <a:noFill/>
          <a:ln>
            <a:noFill/>
          </a:ln>
        </p:spPr>
      </p:pic>
      <p:sp>
        <p:nvSpPr>
          <p:cNvPr id="154" name="Google Shape;154;p21"/>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Sight Reading Software and The Future of its Market</a:t>
            </a:r>
            <a:endParaRPr>
              <a:solidFill>
                <a:schemeClr val="lt1"/>
              </a:solidFill>
            </a:endParaRPr>
          </a:p>
        </p:txBody>
      </p:sp>
      <p:sp>
        <p:nvSpPr>
          <p:cNvPr id="155" name="Google Shape;155;p21"/>
          <p:cNvSpPr txBox="1"/>
          <p:nvPr/>
        </p:nvSpPr>
        <p:spPr>
          <a:xfrm>
            <a:off x="349200" y="1274075"/>
            <a:ext cx="4188000" cy="1390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rPr b="1" lang="en" sz="1500">
                <a:solidFill>
                  <a:schemeClr val="lt1"/>
                </a:solidFill>
                <a:latin typeface="Roboto"/>
                <a:ea typeface="Roboto"/>
                <a:cs typeface="Roboto"/>
                <a:sym typeface="Roboto"/>
              </a:rPr>
              <a:t>According to the Global Market Search report, the market size for music education was valued at approximately $93.85 billion in 2019.   </a:t>
            </a:r>
            <a:r>
              <a:rPr baseline="30000" lang="en" sz="1500">
                <a:solidFill>
                  <a:schemeClr val="lt1"/>
                </a:solidFill>
                <a:latin typeface="Roboto"/>
                <a:ea typeface="Roboto"/>
                <a:cs typeface="Roboto"/>
                <a:sym typeface="Roboto"/>
              </a:rPr>
              <a:t>(13)</a:t>
            </a:r>
            <a:endParaRPr baseline="30000" sz="1500"/>
          </a:p>
        </p:txBody>
      </p:sp>
      <p:sp>
        <p:nvSpPr>
          <p:cNvPr id="156" name="Google Shape;15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7" name="Google Shape;157;p21"/>
          <p:cNvPicPr preferRelativeResize="0"/>
          <p:nvPr/>
        </p:nvPicPr>
        <p:blipFill rotWithShape="1">
          <a:blip r:embed="rId4">
            <a:alphaModFix/>
          </a:blip>
          <a:srcRect b="0" l="-100" r="100" t="0"/>
          <a:stretch/>
        </p:blipFill>
        <p:spPr>
          <a:xfrm>
            <a:off x="4791456" y="1096512"/>
            <a:ext cx="4187952" cy="3487924"/>
          </a:xfrm>
          <a:prstGeom prst="rect">
            <a:avLst/>
          </a:prstGeom>
          <a:noFill/>
          <a:ln>
            <a:noFill/>
          </a:ln>
          <a:effectLst>
            <a:outerShdw blurRad="57150" rotWithShape="0" algn="bl" dir="5400000" dist="19050">
              <a:srgbClr val="000000">
                <a:alpha val="50000"/>
              </a:srgbClr>
            </a:outerShdw>
            <a:reflection blurRad="0" dir="5400000" dist="228600" endA="0" endPos="10000" fadeDir="5400012" kx="0" rotWithShape="0" algn="bl" stA="17000" stPos="0" sy="-100000" ky="0"/>
          </a:effectLst>
        </p:spPr>
      </p:pic>
      <p:sp>
        <p:nvSpPr>
          <p:cNvPr id="158" name="Google Shape;158;p21"/>
          <p:cNvSpPr txBox="1"/>
          <p:nvPr>
            <p:ph idx="1" type="body"/>
          </p:nvPr>
        </p:nvSpPr>
        <p:spPr>
          <a:xfrm>
            <a:off x="264500" y="3136100"/>
            <a:ext cx="4187700" cy="1070700"/>
          </a:xfrm>
          <a:prstGeom prst="rect">
            <a:avLst/>
          </a:prstGeom>
        </p:spPr>
        <p:txBody>
          <a:bodyPr anchorCtr="0" anchor="t" bIns="91425" lIns="91425" spcFirstLastPara="1" rIns="91425" wrap="square" tIns="91425">
            <a:noAutofit/>
          </a:bodyPr>
          <a:lstStyle/>
          <a:p>
            <a:pPr indent="-323532" lvl="0" marL="457200" rtl="0" algn="l">
              <a:lnSpc>
                <a:spcPct val="105000"/>
              </a:lnSpc>
              <a:spcBef>
                <a:spcPts val="0"/>
              </a:spcBef>
              <a:spcAft>
                <a:spcPts val="0"/>
              </a:spcAft>
              <a:buClr>
                <a:schemeClr val="lt1"/>
              </a:buClr>
              <a:buSzPts val="1495"/>
              <a:buChar char="-"/>
            </a:pPr>
            <a:r>
              <a:rPr lang="en" sz="1495">
                <a:solidFill>
                  <a:schemeClr val="lt1"/>
                </a:solidFill>
              </a:rPr>
              <a:t>The app market for music education is on the rise and will continue to be as people are investing more and more </a:t>
            </a:r>
            <a:endParaRPr sz="1495">
              <a:solidFill>
                <a:schemeClr val="lt1"/>
              </a:solidFill>
            </a:endParaRPr>
          </a:p>
          <a:p>
            <a:pPr indent="0" lvl="0" marL="0" rtl="0" algn="l">
              <a:lnSpc>
                <a:spcPct val="105000"/>
              </a:lnSpc>
              <a:spcBef>
                <a:spcPts val="1200"/>
              </a:spcBef>
              <a:spcAft>
                <a:spcPts val="0"/>
              </a:spcAft>
              <a:buSzPts val="852"/>
              <a:buNone/>
            </a:pPr>
            <a:r>
              <a:t/>
            </a:r>
            <a:endParaRPr sz="1495">
              <a:solidFill>
                <a:schemeClr val="lt1"/>
              </a:solidFill>
            </a:endParaRPr>
          </a:p>
          <a:p>
            <a:pPr indent="0" lvl="0" marL="0" rtl="0" algn="l">
              <a:lnSpc>
                <a:spcPct val="105000"/>
              </a:lnSpc>
              <a:spcBef>
                <a:spcPts val="1200"/>
              </a:spcBef>
              <a:spcAft>
                <a:spcPts val="0"/>
              </a:spcAft>
              <a:buSzPts val="852"/>
              <a:buNone/>
            </a:pPr>
            <a:r>
              <a:t/>
            </a:r>
            <a:endParaRPr sz="1495">
              <a:solidFill>
                <a:schemeClr val="lt1"/>
              </a:solidFill>
            </a:endParaRPr>
          </a:p>
          <a:p>
            <a:pPr indent="0" lvl="0" marL="0" rtl="0" algn="l">
              <a:lnSpc>
                <a:spcPct val="105000"/>
              </a:lnSpc>
              <a:spcBef>
                <a:spcPts val="1200"/>
              </a:spcBef>
              <a:spcAft>
                <a:spcPts val="1200"/>
              </a:spcAft>
              <a:buSzPts val="852"/>
              <a:buNone/>
            </a:pPr>
            <a:r>
              <a:t/>
            </a:r>
            <a:endParaRPr sz="1495">
              <a:solidFill>
                <a:schemeClr val="lt1"/>
              </a:solidFill>
            </a:endParaRPr>
          </a:p>
        </p:txBody>
      </p:sp>
      <p:pic>
        <p:nvPicPr>
          <p:cNvPr id="159" name="Google Shape;159;p21"/>
          <p:cNvPicPr preferRelativeResize="0"/>
          <p:nvPr/>
        </p:nvPicPr>
        <p:blipFill>
          <a:blip r:embed="rId3">
            <a:alphaModFix/>
          </a:blip>
          <a:stretch>
            <a:fillRect/>
          </a:stretch>
        </p:blipFill>
        <p:spPr>
          <a:xfrm>
            <a:off x="484632" y="1143000"/>
            <a:ext cx="657475" cy="657475"/>
          </a:xfrm>
          <a:prstGeom prst="rect">
            <a:avLst/>
          </a:prstGeom>
          <a:noFill/>
          <a:ln>
            <a:noFill/>
          </a:ln>
        </p:spPr>
      </p:pic>
      <p:pic>
        <p:nvPicPr>
          <p:cNvPr id="160" name="Google Shape;160;p21"/>
          <p:cNvPicPr preferRelativeResize="0"/>
          <p:nvPr/>
        </p:nvPicPr>
        <p:blipFill>
          <a:blip r:embed="rId5">
            <a:alphaModFix/>
          </a:blip>
          <a:stretch>
            <a:fillRect/>
          </a:stretch>
        </p:blipFill>
        <p:spPr>
          <a:xfrm>
            <a:off x="740675" y="2271975"/>
            <a:ext cx="1424950" cy="474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